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8"/>
  </p:notesMasterIdLst>
  <p:sldIdLst>
    <p:sldId id="256" r:id="rId2"/>
    <p:sldId id="290" r:id="rId3"/>
    <p:sldId id="282" r:id="rId4"/>
    <p:sldId id="277" r:id="rId5"/>
    <p:sldId id="278" r:id="rId6"/>
    <p:sldId id="279" r:id="rId7"/>
    <p:sldId id="294" r:id="rId8"/>
    <p:sldId id="291" r:id="rId9"/>
    <p:sldId id="293" r:id="rId10"/>
    <p:sldId id="280" r:id="rId11"/>
    <p:sldId id="257" r:id="rId12"/>
    <p:sldId id="258" r:id="rId13"/>
    <p:sldId id="259" r:id="rId14"/>
    <p:sldId id="261" r:id="rId15"/>
    <p:sldId id="262" r:id="rId16"/>
    <p:sldId id="263" r:id="rId17"/>
    <p:sldId id="264" r:id="rId18"/>
    <p:sldId id="265" r:id="rId19"/>
    <p:sldId id="283" r:id="rId20"/>
    <p:sldId id="266" r:id="rId21"/>
    <p:sldId id="284" r:id="rId22"/>
    <p:sldId id="267" r:id="rId23"/>
    <p:sldId id="285" r:id="rId24"/>
    <p:sldId id="286" r:id="rId25"/>
    <p:sldId id="268" r:id="rId26"/>
    <p:sldId id="292" r:id="rId27"/>
    <p:sldId id="270" r:id="rId28"/>
    <p:sldId id="287" r:id="rId29"/>
    <p:sldId id="271" r:id="rId30"/>
    <p:sldId id="288" r:id="rId31"/>
    <p:sldId id="273" r:id="rId32"/>
    <p:sldId id="272" r:id="rId33"/>
    <p:sldId id="274" r:id="rId34"/>
    <p:sldId id="276" r:id="rId35"/>
    <p:sldId id="275" r:id="rId36"/>
    <p:sldId id="289" r:id="rId37"/>
  </p:sldIdLst>
  <p:sldSz cx="9144000" cy="6858000" type="screen4x3"/>
  <p:notesSz cx="6797675" cy="98742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5" autoAdjust="0"/>
    <p:restoredTop sz="94660"/>
  </p:normalViewPr>
  <p:slideViewPr>
    <p:cSldViewPr>
      <p:cViewPr varScale="1">
        <p:scale>
          <a:sx n="84" d="100"/>
          <a:sy n="84" d="100"/>
        </p:scale>
        <p:origin x="-1406"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49688" y="0"/>
            <a:ext cx="2946400" cy="493713"/>
          </a:xfrm>
          <a:prstGeom prst="rect">
            <a:avLst/>
          </a:prstGeom>
        </p:spPr>
        <p:txBody>
          <a:bodyPr vert="horz" lIns="91440" tIns="45720" rIns="91440" bIns="45720" rtlCol="0"/>
          <a:lstStyle>
            <a:lvl1pPr algn="r">
              <a:defRPr sz="1200"/>
            </a:lvl1pPr>
          </a:lstStyle>
          <a:p>
            <a:fld id="{9E4CE43E-CDFF-44BC-B084-423094AD2D3D}" type="datetimeFigureOut">
              <a:rPr lang="ru-RU" smtClean="0"/>
              <a:t>13.04.2018</a:t>
            </a:fld>
            <a:endParaRPr lang="ru-RU"/>
          </a:p>
        </p:txBody>
      </p:sp>
      <p:sp>
        <p:nvSpPr>
          <p:cNvPr id="4" name="Образ слайда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450" y="4691063"/>
            <a:ext cx="5438775" cy="444341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8950"/>
            <a:ext cx="2946400" cy="493713"/>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49688" y="9378950"/>
            <a:ext cx="2946400" cy="493713"/>
          </a:xfrm>
          <a:prstGeom prst="rect">
            <a:avLst/>
          </a:prstGeom>
        </p:spPr>
        <p:txBody>
          <a:bodyPr vert="horz" lIns="91440" tIns="45720" rIns="91440" bIns="45720" rtlCol="0" anchor="b"/>
          <a:lstStyle>
            <a:lvl1pPr algn="r">
              <a:defRPr sz="1200"/>
            </a:lvl1pPr>
          </a:lstStyle>
          <a:p>
            <a:fld id="{EE2FAA38-EBFE-4974-AF94-6B4C2AE038CC}" type="slidenum">
              <a:rPr lang="ru-RU" smtClean="0"/>
              <a:t>‹#›</a:t>
            </a:fld>
            <a:endParaRPr lang="ru-RU"/>
          </a:p>
        </p:txBody>
      </p:sp>
    </p:spTree>
    <p:extLst>
      <p:ext uri="{BB962C8B-B14F-4D97-AF65-F5344CB8AC3E}">
        <p14:creationId xmlns:p14="http://schemas.microsoft.com/office/powerpoint/2010/main" val="97320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r>
              <a:rPr lang="ru-RU" smtClean="0"/>
              <a:t>13.10.2016</a:t>
            </a:r>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r>
              <a:rPr lang="ru-RU" smtClean="0"/>
              <a:t>13.10.2016</a:t>
            </a:r>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r>
              <a:rPr lang="ru-RU" smtClean="0"/>
              <a:t>13.10.2016</a:t>
            </a:r>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r>
              <a:rPr lang="ru-RU" smtClean="0"/>
              <a:t>13.10.2016</a:t>
            </a:r>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r>
              <a:rPr lang="ru-RU" smtClean="0"/>
              <a:t>13.10.2016</a:t>
            </a:r>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r>
              <a:rPr lang="ru-RU" smtClean="0"/>
              <a:t>13.10.2016</a:t>
            </a:r>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r>
              <a:rPr lang="ru-RU" smtClean="0"/>
              <a:t>13.10.2016</a:t>
            </a:r>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r>
              <a:rPr lang="ru-RU" smtClean="0"/>
              <a:t>13.10.2016</a:t>
            </a:r>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r>
              <a:rPr lang="ru-RU" smtClean="0"/>
              <a:t>13.10.2016</a:t>
            </a:r>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r>
              <a:rPr lang="ru-RU" smtClean="0"/>
              <a:t>13.10.2016</a:t>
            </a:r>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r>
              <a:rPr lang="ru-RU" smtClean="0"/>
              <a:t>13.10.2016</a:t>
            </a:r>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r>
              <a:rPr lang="ru-RU" smtClean="0"/>
              <a:t>13.10.2016</a:t>
            </a: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cs typeface="Arial" charset="0"/>
        </a:defRPr>
      </a:lvl2pPr>
      <a:lvl3pPr algn="ctr" rtl="0" eaLnBrk="1" fontAlgn="base" hangingPunct="1">
        <a:spcBef>
          <a:spcPct val="0"/>
        </a:spcBef>
        <a:spcAft>
          <a:spcPct val="0"/>
        </a:spcAft>
        <a:defRPr sz="4400">
          <a:solidFill>
            <a:schemeClr val="tx2"/>
          </a:solidFill>
          <a:latin typeface="Arial" charset="0"/>
          <a:cs typeface="Arial" charset="0"/>
        </a:defRPr>
      </a:lvl3pPr>
      <a:lvl4pPr algn="ctr" rtl="0" eaLnBrk="1" fontAlgn="base" hangingPunct="1">
        <a:spcBef>
          <a:spcPct val="0"/>
        </a:spcBef>
        <a:spcAft>
          <a:spcPct val="0"/>
        </a:spcAft>
        <a:defRPr sz="4400">
          <a:solidFill>
            <a:schemeClr val="tx2"/>
          </a:solidFill>
          <a:latin typeface="Arial" charset="0"/>
          <a:cs typeface="Arial" charset="0"/>
        </a:defRPr>
      </a:lvl4pPr>
      <a:lvl5pPr algn="ctr" rtl="0" eaLnBrk="1" fontAlgn="base" hangingPunct="1">
        <a:spcBef>
          <a:spcPct val="0"/>
        </a:spcBef>
        <a:spcAft>
          <a:spcPct val="0"/>
        </a:spcAft>
        <a:defRPr sz="4400">
          <a:solidFill>
            <a:schemeClr val="tx2"/>
          </a:solidFill>
          <a:latin typeface="Arial" charset="0"/>
          <a:cs typeface="Arial" charset="0"/>
        </a:defRPr>
      </a:lvl5pPr>
      <a:lvl6pPr marL="457200" algn="ctr" rtl="0" eaLnBrk="1" fontAlgn="base" hangingPunct="1">
        <a:spcBef>
          <a:spcPct val="0"/>
        </a:spcBef>
        <a:spcAft>
          <a:spcPct val="0"/>
        </a:spcAft>
        <a:defRPr sz="4400">
          <a:solidFill>
            <a:schemeClr val="tx2"/>
          </a:solidFill>
          <a:latin typeface="Arial" charset="0"/>
          <a:cs typeface="Arial" charset="0"/>
        </a:defRPr>
      </a:lvl6pPr>
      <a:lvl7pPr marL="914400" algn="ctr" rtl="0" eaLnBrk="1" fontAlgn="base" hangingPunct="1">
        <a:spcBef>
          <a:spcPct val="0"/>
        </a:spcBef>
        <a:spcAft>
          <a:spcPct val="0"/>
        </a:spcAft>
        <a:defRPr sz="4400">
          <a:solidFill>
            <a:schemeClr val="tx2"/>
          </a:solidFill>
          <a:latin typeface="Arial" charset="0"/>
          <a:cs typeface="Arial" charset="0"/>
        </a:defRPr>
      </a:lvl7pPr>
      <a:lvl8pPr marL="1371600" algn="ctr" rtl="0" eaLnBrk="1" fontAlgn="base" hangingPunct="1">
        <a:spcBef>
          <a:spcPct val="0"/>
        </a:spcBef>
        <a:spcAft>
          <a:spcPct val="0"/>
        </a:spcAft>
        <a:defRPr sz="4400">
          <a:solidFill>
            <a:schemeClr val="tx2"/>
          </a:solidFill>
          <a:latin typeface="Arial" charset="0"/>
          <a:cs typeface="Arial" charset="0"/>
        </a:defRPr>
      </a:lvl8pPr>
      <a:lvl9pPr marL="1828800" algn="ctr" rtl="0" eaLnBrk="1" fontAlgn="base" hangingPunct="1">
        <a:spcBef>
          <a:spcPct val="0"/>
        </a:spcBef>
        <a:spcAft>
          <a:spcPct val="0"/>
        </a:spcAft>
        <a:defRPr sz="44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cs typeface="+mn-cs"/>
        </a:defRPr>
      </a:lvl2pPr>
      <a:lvl3pPr marL="1143000" indent="-228600" algn="l" rtl="0" eaLnBrk="1" fontAlgn="base" hangingPunct="1">
        <a:spcBef>
          <a:spcPct val="20000"/>
        </a:spcBef>
        <a:spcAft>
          <a:spcPct val="0"/>
        </a:spcAft>
        <a:buChar char="•"/>
        <a:defRPr sz="2400">
          <a:solidFill>
            <a:schemeClr val="tx1"/>
          </a:solidFill>
          <a:latin typeface="+mn-lt"/>
          <a:cs typeface="+mn-cs"/>
        </a:defRPr>
      </a:lvl3pPr>
      <a:lvl4pPr marL="1600200" indent="-228600" algn="l" rtl="0" eaLnBrk="1" fontAlgn="base" hangingPunct="1">
        <a:spcBef>
          <a:spcPct val="20000"/>
        </a:spcBef>
        <a:spcAft>
          <a:spcPct val="0"/>
        </a:spcAft>
        <a:buChar char="–"/>
        <a:defRPr sz="2000">
          <a:solidFill>
            <a:schemeClr val="tx1"/>
          </a:solidFill>
          <a:latin typeface="+mn-lt"/>
          <a:cs typeface="+mn-cs"/>
        </a:defRPr>
      </a:lvl4pPr>
      <a:lvl5pPr marL="2057400" indent="-228600" algn="l" rtl="0" eaLnBrk="1" fontAlgn="base" hangingPunct="1">
        <a:spcBef>
          <a:spcPct val="20000"/>
        </a:spcBef>
        <a:spcAft>
          <a:spcPct val="0"/>
        </a:spcAft>
        <a:buChar char="»"/>
        <a:defRPr sz="2000">
          <a:solidFill>
            <a:schemeClr val="tx1"/>
          </a:solidFill>
          <a:latin typeface="+mn-lt"/>
          <a:cs typeface="+mn-cs"/>
        </a:defRPr>
      </a:lvl5pPr>
      <a:lvl6pPr marL="2514600" indent="-228600" algn="l" rtl="0" eaLnBrk="1" fontAlgn="base" hangingPunct="1">
        <a:spcBef>
          <a:spcPct val="20000"/>
        </a:spcBef>
        <a:spcAft>
          <a:spcPct val="0"/>
        </a:spcAft>
        <a:buChar char="»"/>
        <a:defRPr sz="2000">
          <a:solidFill>
            <a:schemeClr val="tx1"/>
          </a:solidFill>
          <a:latin typeface="+mn-lt"/>
          <a:cs typeface="+mn-cs"/>
        </a:defRPr>
      </a:lvl6pPr>
      <a:lvl7pPr marL="2971800" indent="-228600" algn="l" rtl="0" eaLnBrk="1" fontAlgn="base" hangingPunct="1">
        <a:spcBef>
          <a:spcPct val="20000"/>
        </a:spcBef>
        <a:spcAft>
          <a:spcPct val="0"/>
        </a:spcAft>
        <a:buChar char="»"/>
        <a:defRPr sz="2000">
          <a:solidFill>
            <a:schemeClr val="tx1"/>
          </a:solidFill>
          <a:latin typeface="+mn-lt"/>
          <a:cs typeface="+mn-cs"/>
        </a:defRPr>
      </a:lvl7pPr>
      <a:lvl8pPr marL="3429000" indent="-228600" algn="l" rtl="0" eaLnBrk="1" fontAlgn="base" hangingPunct="1">
        <a:spcBef>
          <a:spcPct val="20000"/>
        </a:spcBef>
        <a:spcAft>
          <a:spcPct val="0"/>
        </a:spcAft>
        <a:buChar char="»"/>
        <a:defRPr sz="2000">
          <a:solidFill>
            <a:schemeClr val="tx1"/>
          </a:solidFill>
          <a:latin typeface="+mn-lt"/>
          <a:cs typeface="+mn-cs"/>
        </a:defRPr>
      </a:lvl8pPr>
      <a:lvl9pPr marL="3886200" indent="-228600" algn="l" rtl="0" eaLnBrk="1" fontAlgn="base" hangingPunct="1">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916832"/>
            <a:ext cx="7772400" cy="1899642"/>
          </a:xfrm>
        </p:spPr>
        <p:txBody>
          <a:bodyPr/>
          <a:lstStyle/>
          <a:p>
            <a:r>
              <a:rPr lang="ru-RU" sz="3200" dirty="0" smtClean="0"/>
              <a:t>Реализация мероприятий психолого-педагогической реабилитации и </a:t>
            </a:r>
            <a:r>
              <a:rPr lang="ru-RU" sz="3200" dirty="0" err="1" smtClean="0"/>
              <a:t>абилитации</a:t>
            </a:r>
            <a:r>
              <a:rPr lang="ru-RU" sz="3200" dirty="0" smtClean="0"/>
              <a:t> в рамках исполнения ИПРА ребенка-инвалида.</a:t>
            </a:r>
            <a:endParaRPr lang="ru-RU" sz="3200" dirty="0"/>
          </a:p>
        </p:txBody>
      </p:sp>
      <p:sp>
        <p:nvSpPr>
          <p:cNvPr id="3" name="Подзаголовок 2"/>
          <p:cNvSpPr>
            <a:spLocks noGrp="1"/>
          </p:cNvSpPr>
          <p:nvPr>
            <p:ph type="subTitle" idx="1"/>
          </p:nvPr>
        </p:nvSpPr>
        <p:spPr>
          <a:xfrm>
            <a:off x="1475656" y="4077072"/>
            <a:ext cx="7448872" cy="766936"/>
          </a:xfrm>
        </p:spPr>
        <p:txBody>
          <a:bodyPr/>
          <a:lstStyle/>
          <a:p>
            <a:pPr algn="l"/>
            <a:r>
              <a:rPr lang="ru-RU" sz="1800" dirty="0" smtClean="0"/>
              <a:t>Егорова Е.А., директор, учитель-дефектолог  МБУ «ЦПМСС №85»</a:t>
            </a:r>
          </a:p>
          <a:p>
            <a:pPr algn="l"/>
            <a:r>
              <a:rPr lang="ru-RU" sz="1800" dirty="0" smtClean="0"/>
              <a:t>Сытина И.Д., зам.директора, учитель-логопед  МБУ «ЦПМСС №85»</a:t>
            </a:r>
            <a:endParaRPr lang="ru-RU" sz="1800" dirty="0"/>
          </a:p>
        </p:txBody>
      </p:sp>
      <p:pic>
        <p:nvPicPr>
          <p:cNvPr id="1026" name="Picture 2" descr="D:\Мои документы\Мои рисунки\эмблема1.bmp"/>
          <p:cNvPicPr>
            <a:picLocks noChangeAspect="1" noChangeArrowheads="1"/>
          </p:cNvPicPr>
          <p:nvPr/>
        </p:nvPicPr>
        <p:blipFill>
          <a:blip r:embed="rId2" cstate="print"/>
          <a:srcRect/>
          <a:stretch>
            <a:fillRect/>
          </a:stretch>
        </p:blipFill>
        <p:spPr bwMode="auto">
          <a:xfrm>
            <a:off x="323528" y="476672"/>
            <a:ext cx="1461642" cy="1394594"/>
          </a:xfrm>
          <a:prstGeom prst="rect">
            <a:avLst/>
          </a:prstGeom>
          <a:noFill/>
          <a:scene3d>
            <a:camera prst="orthographicFront"/>
            <a:lightRig rig="threePt" dir="t"/>
          </a:scene3d>
          <a:sp3d>
            <a:bevelT/>
          </a:sp3d>
        </p:spPr>
      </p:pic>
      <p:sp>
        <p:nvSpPr>
          <p:cNvPr id="5" name="Дата 4"/>
          <p:cNvSpPr>
            <a:spLocks noGrp="1"/>
          </p:cNvSpPr>
          <p:nvPr>
            <p:ph type="dt" sz="half" idx="10"/>
          </p:nvPr>
        </p:nvSpPr>
        <p:spPr/>
        <p:txBody>
          <a:bodyPr/>
          <a:lstStyle/>
          <a:p>
            <a:r>
              <a:rPr lang="ru-RU" smtClean="0"/>
              <a:t>13.10.2016</a:t>
            </a:r>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1</a:t>
            </a:fld>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332656"/>
            <a:ext cx="8712968" cy="1143000"/>
          </a:xfrm>
          <a:effectLst>
            <a:outerShdw blurRad="76200" dir="18900000" sy="23000" kx="-1200000" algn="bl" rotWithShape="0">
              <a:prstClr val="black">
                <a:alpha val="20000"/>
              </a:prstClr>
            </a:outerShdw>
          </a:effectLst>
        </p:spPr>
        <p:txBody>
          <a:bodyPr>
            <a:noAutofit/>
          </a:bodyPr>
          <a:lstStyle/>
          <a:p>
            <a:pPr>
              <a:defRPr/>
            </a:pPr>
            <a:r>
              <a:rPr lang="ru-RU" sz="2400" b="1" i="1" dirty="0" smtClean="0">
                <a:solidFill>
                  <a:schemeClr val="tx1"/>
                </a:solidFill>
                <a:latin typeface="Times New Roman" pitchFamily="18" charset="0"/>
                <a:cs typeface="Times New Roman" pitchFamily="18" charset="0"/>
              </a:rPr>
              <a:t>Структура адаптированной образовательной программы для обучающегося с ограниченными возможностями здоровья</a:t>
            </a:r>
            <a:endParaRPr lang="ru-RU" sz="2400" b="1" i="1" dirty="0">
              <a:solidFill>
                <a:schemeClr val="tx1"/>
              </a:solidFill>
            </a:endParaRPr>
          </a:p>
        </p:txBody>
      </p:sp>
      <p:sp>
        <p:nvSpPr>
          <p:cNvPr id="8" name="Прямоугольник 7"/>
          <p:cNvSpPr/>
          <p:nvPr/>
        </p:nvSpPr>
        <p:spPr>
          <a:xfrm>
            <a:off x="2214546" y="3489038"/>
            <a:ext cx="1709382" cy="1236106"/>
          </a:xfrm>
          <a:prstGeom prst="rect">
            <a:avLst/>
          </a:prstGeom>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a:t>образо-вательный компонент</a:t>
            </a:r>
          </a:p>
        </p:txBody>
      </p:sp>
      <p:sp>
        <p:nvSpPr>
          <p:cNvPr id="9" name="Прямоугольник 8"/>
          <p:cNvSpPr/>
          <p:nvPr/>
        </p:nvSpPr>
        <p:spPr>
          <a:xfrm>
            <a:off x="3929057" y="3489038"/>
            <a:ext cx="2083103" cy="1236106"/>
          </a:xfrm>
          <a:prstGeom prst="rect">
            <a:avLst/>
          </a:prstGeom>
          <a:effectLst>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smtClean="0"/>
              <a:t>коррекционный </a:t>
            </a:r>
            <a:r>
              <a:rPr lang="ru-RU" dirty="0"/>
              <a:t>компонент</a:t>
            </a:r>
          </a:p>
        </p:txBody>
      </p:sp>
      <p:sp>
        <p:nvSpPr>
          <p:cNvPr id="10" name="Прямоугольник 9"/>
          <p:cNvSpPr/>
          <p:nvPr/>
        </p:nvSpPr>
        <p:spPr>
          <a:xfrm>
            <a:off x="6000760" y="3489038"/>
            <a:ext cx="2099632" cy="1236106"/>
          </a:xfrm>
          <a:prstGeom prst="rect">
            <a:avLst/>
          </a:prstGeom>
          <a:effectLst>
            <a:outerShdw blurRad="50800" dist="38100" dir="2700000" algn="tl" rotWithShape="0">
              <a:prstClr val="black">
                <a:alpha val="40000"/>
              </a:prstClr>
            </a:outerShdw>
            <a:reflection blurRad="6350" stA="52000" endA="300" endPos="35000" dir="5400000" sy="-100000" algn="bl" rotWithShape="0"/>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smtClean="0"/>
              <a:t>воспитательный </a:t>
            </a:r>
            <a:r>
              <a:rPr lang="ru-RU" dirty="0"/>
              <a:t>компонент</a:t>
            </a:r>
          </a:p>
        </p:txBody>
      </p:sp>
      <p:cxnSp>
        <p:nvCxnSpPr>
          <p:cNvPr id="19" name="Прямая соединительная линия 18"/>
          <p:cNvCxnSpPr/>
          <p:nvPr/>
        </p:nvCxnSpPr>
        <p:spPr>
          <a:xfrm rot="5400000">
            <a:off x="4737894" y="3235138"/>
            <a:ext cx="35877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Прямая соединительная линия 20"/>
          <p:cNvCxnSpPr/>
          <p:nvPr/>
        </p:nvCxnSpPr>
        <p:spPr>
          <a:xfrm rot="16200000" flipH="1">
            <a:off x="5666581" y="2306451"/>
            <a:ext cx="428625" cy="19288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rot="5400000">
            <a:off x="3702050" y="2270732"/>
            <a:ext cx="428625" cy="2000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Прямая соединительная линия 26"/>
          <p:cNvCxnSpPr/>
          <p:nvPr/>
        </p:nvCxnSpPr>
        <p:spPr>
          <a:xfrm rot="16200000" flipH="1">
            <a:off x="4572794" y="1356519"/>
            <a:ext cx="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Прямая соединительная линия 34"/>
          <p:cNvCxnSpPr/>
          <p:nvPr/>
        </p:nvCxnSpPr>
        <p:spPr>
          <a:xfrm rot="5400000" flipH="1" flipV="1">
            <a:off x="2309738" y="-285402"/>
            <a:ext cx="714375" cy="38227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Прямая соединительная линия 36"/>
          <p:cNvCxnSpPr/>
          <p:nvPr/>
        </p:nvCxnSpPr>
        <p:spPr>
          <a:xfrm flipH="1" flipV="1">
            <a:off x="4499993" y="1340769"/>
            <a:ext cx="3816423" cy="576063"/>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9" name="Прямая соединительная линия 38"/>
          <p:cNvCxnSpPr/>
          <p:nvPr/>
        </p:nvCxnSpPr>
        <p:spPr>
          <a:xfrm rot="5400000" flipH="1" flipV="1">
            <a:off x="2854648" y="321816"/>
            <a:ext cx="714375" cy="260826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p:nvPr/>
        </p:nvCxnSpPr>
        <p:spPr>
          <a:xfrm rot="5400000" flipH="1" flipV="1">
            <a:off x="3544144" y="1000472"/>
            <a:ext cx="714375" cy="125095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4" name="Прямая соединительная линия 53"/>
          <p:cNvCxnSpPr/>
          <p:nvPr/>
        </p:nvCxnSpPr>
        <p:spPr>
          <a:xfrm rot="16200000" flipV="1">
            <a:off x="4357117" y="1411635"/>
            <a:ext cx="714375" cy="42862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p:nvPr/>
        </p:nvCxnSpPr>
        <p:spPr>
          <a:xfrm flipH="1" flipV="1">
            <a:off x="4572000" y="1340768"/>
            <a:ext cx="2232248" cy="64807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Прямоугольник 31"/>
          <p:cNvSpPr/>
          <p:nvPr/>
        </p:nvSpPr>
        <p:spPr>
          <a:xfrm>
            <a:off x="251520" y="1988840"/>
            <a:ext cx="1092067" cy="1080120"/>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a:latin typeface="+mj-lt"/>
                <a:cs typeface="Times New Roman" pitchFamily="18" charset="0"/>
              </a:rPr>
              <a:t>Титуль-ный лист</a:t>
            </a:r>
            <a:endParaRPr lang="ru-RU" dirty="0">
              <a:solidFill>
                <a:schemeClr val="bg1">
                  <a:lumMod val="95000"/>
                </a:schemeClr>
              </a:solidFill>
              <a:latin typeface="+mj-lt"/>
            </a:endParaRPr>
          </a:p>
        </p:txBody>
      </p:sp>
      <p:sp>
        <p:nvSpPr>
          <p:cNvPr id="33" name="Прямоугольник 32"/>
          <p:cNvSpPr/>
          <p:nvPr/>
        </p:nvSpPr>
        <p:spPr>
          <a:xfrm>
            <a:off x="1357290" y="1988840"/>
            <a:ext cx="1126478" cy="1080120"/>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err="1" smtClean="0"/>
              <a:t>Поясни-тельная</a:t>
            </a:r>
            <a:r>
              <a:rPr lang="ru-RU" dirty="0" smtClean="0"/>
              <a:t> записка</a:t>
            </a:r>
            <a:endParaRPr lang="ru-RU" dirty="0"/>
          </a:p>
        </p:txBody>
      </p:sp>
      <p:sp>
        <p:nvSpPr>
          <p:cNvPr id="34" name="Прямоугольник 33"/>
          <p:cNvSpPr/>
          <p:nvPr/>
        </p:nvSpPr>
        <p:spPr>
          <a:xfrm>
            <a:off x="2483768" y="1988156"/>
            <a:ext cx="1440159" cy="1080112"/>
          </a:xfrm>
          <a:prstGeom prst="rect">
            <a:avLst/>
          </a:prstGeom>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err="1" smtClean="0"/>
              <a:t>Индиви</a:t>
            </a:r>
            <a:r>
              <a:rPr lang="ru-RU" dirty="0" smtClean="0"/>
              <a:t>-</a:t>
            </a:r>
            <a:endParaRPr lang="ru-RU" dirty="0"/>
          </a:p>
          <a:p>
            <a:pPr algn="ctr">
              <a:defRPr/>
            </a:pPr>
            <a:r>
              <a:rPr lang="ru-RU" dirty="0"/>
              <a:t>дуальный учебный план</a:t>
            </a:r>
          </a:p>
        </p:txBody>
      </p:sp>
      <p:sp>
        <p:nvSpPr>
          <p:cNvPr id="36" name="Прямоугольник 35"/>
          <p:cNvSpPr/>
          <p:nvPr/>
        </p:nvSpPr>
        <p:spPr>
          <a:xfrm>
            <a:off x="3923928" y="1988840"/>
            <a:ext cx="1584176" cy="1080120"/>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smtClean="0"/>
              <a:t>Содержание </a:t>
            </a:r>
            <a:r>
              <a:rPr lang="ru-RU" dirty="0"/>
              <a:t>программы </a:t>
            </a:r>
          </a:p>
        </p:txBody>
      </p:sp>
      <p:sp>
        <p:nvSpPr>
          <p:cNvPr id="38" name="Прямоугольник 37"/>
          <p:cNvSpPr/>
          <p:nvPr/>
        </p:nvSpPr>
        <p:spPr>
          <a:xfrm>
            <a:off x="5508104" y="1988840"/>
            <a:ext cx="1755602" cy="1080120"/>
          </a:xfrm>
          <a:prstGeom prst="rect">
            <a:avLst/>
          </a:prstGeom>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smtClean="0"/>
              <a:t>Мониторинг </a:t>
            </a:r>
            <a:r>
              <a:rPr lang="ru-RU" dirty="0"/>
              <a:t>достижений обучающегося</a:t>
            </a:r>
          </a:p>
        </p:txBody>
      </p:sp>
      <p:sp>
        <p:nvSpPr>
          <p:cNvPr id="40" name="Прямоугольник 39"/>
          <p:cNvSpPr/>
          <p:nvPr/>
        </p:nvSpPr>
        <p:spPr>
          <a:xfrm>
            <a:off x="7308304" y="1988840"/>
            <a:ext cx="1584176" cy="1080120"/>
          </a:xfrm>
          <a:prstGeom prst="rect">
            <a:avLst/>
          </a:prstGeom>
          <a:ln/>
          <a:effectLst>
            <a:outerShdw blurRad="50800" dist="38100" dir="2700000" algn="tl" rotWithShape="0">
              <a:prstClr val="black">
                <a:alpha val="40000"/>
              </a:prstClr>
            </a:outerShdw>
          </a:effectLst>
          <a:scene3d>
            <a:camera prst="orthographicFront"/>
            <a:lightRig rig="threePt" dir="t"/>
          </a:scene3d>
          <a:sp3d>
            <a:bevelT/>
          </a:sp3d>
        </p:spPr>
        <p:style>
          <a:lnRef idx="2">
            <a:schemeClr val="accent6"/>
          </a:lnRef>
          <a:fillRef idx="1">
            <a:schemeClr val="lt1"/>
          </a:fillRef>
          <a:effectRef idx="0">
            <a:schemeClr val="accent6"/>
          </a:effectRef>
          <a:fontRef idx="minor">
            <a:schemeClr val="dk1"/>
          </a:fontRef>
        </p:style>
        <p:txBody>
          <a:bodyPr anchor="ctr"/>
          <a:lstStyle/>
          <a:p>
            <a:pPr algn="ctr">
              <a:defRPr/>
            </a:pPr>
            <a:r>
              <a:rPr lang="ru-RU" dirty="0" err="1" smtClean="0">
                <a:solidFill>
                  <a:schemeClr val="tx1"/>
                </a:solidFill>
              </a:rPr>
              <a:t>Рекоменда</a:t>
            </a:r>
            <a:r>
              <a:rPr lang="ru-RU" dirty="0" smtClean="0">
                <a:solidFill>
                  <a:schemeClr val="tx1"/>
                </a:solidFill>
              </a:rPr>
              <a:t> </a:t>
            </a:r>
            <a:r>
              <a:rPr lang="ru-RU" dirty="0" err="1" smtClean="0">
                <a:solidFill>
                  <a:schemeClr val="tx1"/>
                </a:solidFill>
              </a:rPr>
              <a:t>ции</a:t>
            </a:r>
            <a:r>
              <a:rPr lang="ru-RU" dirty="0" smtClean="0">
                <a:solidFill>
                  <a:schemeClr val="tx1"/>
                </a:solidFill>
              </a:rPr>
              <a:t> </a:t>
            </a:r>
            <a:r>
              <a:rPr lang="ru-RU" dirty="0">
                <a:solidFill>
                  <a:schemeClr val="tx1"/>
                </a:solidFill>
              </a:rPr>
              <a:t>и зак-</a:t>
            </a:r>
          </a:p>
          <a:p>
            <a:pPr algn="ctr">
              <a:defRPr/>
            </a:pPr>
            <a:r>
              <a:rPr lang="ru-RU" dirty="0">
                <a:solidFill>
                  <a:schemeClr val="tx1"/>
                </a:solidFill>
              </a:rPr>
              <a:t>ключение </a:t>
            </a:r>
            <a:endParaRPr lang="ru-RU" dirty="0">
              <a:solidFill>
                <a:schemeClr val="tx1"/>
              </a:solidFill>
              <a:latin typeface="Times New Roman" pitchFamily="18" charset="0"/>
              <a:cs typeface="Times New Roman" pitchFamily="18" charset="0"/>
            </a:endParaRPr>
          </a:p>
        </p:txBody>
      </p:sp>
      <p:sp>
        <p:nvSpPr>
          <p:cNvPr id="22" name="Дата 21"/>
          <p:cNvSpPr>
            <a:spLocks noGrp="1"/>
          </p:cNvSpPr>
          <p:nvPr>
            <p:ph type="dt" sz="half" idx="10"/>
          </p:nvPr>
        </p:nvSpPr>
        <p:spPr/>
        <p:txBody>
          <a:bodyPr/>
          <a:lstStyle/>
          <a:p>
            <a:r>
              <a:rPr lang="ru-RU" smtClean="0"/>
              <a:t>13.10.2016</a:t>
            </a:r>
            <a:endParaRPr lang="ru-RU"/>
          </a:p>
        </p:txBody>
      </p:sp>
      <p:sp>
        <p:nvSpPr>
          <p:cNvPr id="24" name="Номер слайда 23"/>
          <p:cNvSpPr>
            <a:spLocks noGrp="1"/>
          </p:cNvSpPr>
          <p:nvPr>
            <p:ph type="sldNum" sz="quarter" idx="12"/>
          </p:nvPr>
        </p:nvSpPr>
        <p:spPr/>
        <p:txBody>
          <a:bodyPr/>
          <a:lstStyle/>
          <a:p>
            <a:fld id="{725C68B6-61C2-468F-89AB-4B9F7531AA68}" type="slidenum">
              <a:rPr lang="ru-RU" smtClean="0"/>
              <a:pPr/>
              <a:t>10</a:t>
            </a:fld>
            <a:endParaRPr lang="ru-RU"/>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445624" cy="4680520"/>
          </a:xfrm>
        </p:spPr>
        <p:txBody>
          <a:bodyPr>
            <a:normAutofit fontScale="85000" lnSpcReduction="20000"/>
          </a:bodyPr>
          <a:lstStyle/>
          <a:p>
            <a:pPr algn="ctr">
              <a:buNone/>
            </a:pPr>
            <a:r>
              <a:rPr lang="ru-RU" sz="2800" dirty="0" smtClean="0">
                <a:latin typeface="Times New Roman" pitchFamily="18" charset="0"/>
                <a:cs typeface="Times New Roman" pitchFamily="18" charset="0"/>
              </a:rPr>
              <a:t>ПРИКАЗ от 31 июля 2015 года N 528н</a:t>
            </a:r>
          </a:p>
          <a:p>
            <a:pPr algn="ctr">
              <a:buNone/>
            </a:pPr>
            <a:r>
              <a:rPr lang="ru-RU" sz="2800" dirty="0" smtClean="0">
                <a:latin typeface="Times New Roman" pitchFamily="18" charset="0"/>
                <a:cs typeface="Times New Roman" pitchFamily="18" charset="0"/>
              </a:rPr>
              <a:t>МИНИСТЕРСТВО ТРУДА И СОЦИАЛЬНОЙ ЗАЩИТЫ РФ</a:t>
            </a:r>
          </a:p>
          <a:p>
            <a:pPr algn="just">
              <a:buNone/>
            </a:pPr>
            <a:r>
              <a:rPr lang="ru-RU" sz="3100" dirty="0" smtClean="0">
                <a:latin typeface="Times New Roman" pitchFamily="18" charset="0"/>
                <a:cs typeface="Times New Roman" pitchFamily="18" charset="0"/>
              </a:rPr>
              <a:t>            </a:t>
            </a:r>
          </a:p>
          <a:p>
            <a:pPr algn="just">
              <a:buNone/>
            </a:pPr>
            <a:r>
              <a:rPr lang="ru-RU" sz="3100" dirty="0" smtClean="0">
                <a:latin typeface="Times New Roman" pitchFamily="18" charset="0"/>
                <a:cs typeface="Times New Roman" pitchFamily="18" charset="0"/>
              </a:rPr>
              <a:t>Об утверждении Порядка разработки и реализации индивидуальной программы реабилитации или </a:t>
            </a:r>
            <a:r>
              <a:rPr lang="ru-RU" sz="3100" dirty="0" err="1" smtClean="0">
                <a:latin typeface="Times New Roman" pitchFamily="18" charset="0"/>
                <a:cs typeface="Times New Roman" pitchFamily="18" charset="0"/>
              </a:rPr>
              <a:t>абилитации</a:t>
            </a:r>
            <a:r>
              <a:rPr lang="ru-RU" sz="3100" dirty="0" smtClean="0">
                <a:latin typeface="Times New Roman" pitchFamily="18" charset="0"/>
                <a:cs typeface="Times New Roman" pitchFamily="18" charset="0"/>
              </a:rPr>
              <a:t> инвалида, индивидуальной программы реабилитации или </a:t>
            </a:r>
            <a:r>
              <a:rPr lang="ru-RU" sz="3100" dirty="0" err="1" smtClean="0">
                <a:latin typeface="Times New Roman" pitchFamily="18" charset="0"/>
                <a:cs typeface="Times New Roman" pitchFamily="18" charset="0"/>
              </a:rPr>
              <a:t>абилитации</a:t>
            </a:r>
            <a:r>
              <a:rPr lang="ru-RU" sz="3100" dirty="0" smtClean="0">
                <a:latin typeface="Times New Roman" pitchFamily="18" charset="0"/>
                <a:cs typeface="Times New Roman" pitchFamily="18" charset="0"/>
              </a:rPr>
              <a:t> ребенка-инвалида, выдаваемых федеральными государственными учреждениями медико-социальной экспертизы, и их форм  (с изменениями на 27 января 2016 года)</a:t>
            </a:r>
          </a:p>
          <a:p>
            <a:pPr>
              <a:buNone/>
            </a:pPr>
            <a:endParaRPr lang="ru-RU" dirty="0" smtClean="0"/>
          </a:p>
          <a:p>
            <a:r>
              <a:rPr lang="ru-RU" dirty="0" smtClean="0">
                <a:latin typeface="Times New Roman" pitchFamily="18" charset="0"/>
                <a:cs typeface="Times New Roman" pitchFamily="18" charset="0"/>
              </a:rPr>
              <a:t>ИПРА ребенка-инвалида разрабатывается на 1 год, 2 года или до достижения возраста 18 лет</a:t>
            </a:r>
          </a:p>
          <a:p>
            <a:endParaRPr lang="ru-RU" dirty="0"/>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11</a:t>
            </a:fld>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274638"/>
            <a:ext cx="8435280" cy="922114"/>
          </a:xfrm>
        </p:spPr>
        <p:txBody>
          <a:bodyPr>
            <a:normAutofit fontScale="90000"/>
          </a:bodyPr>
          <a:lstStyle/>
          <a:p>
            <a:r>
              <a:rPr lang="ru-RU" sz="3600" dirty="0" smtClean="0">
                <a:latin typeface="Times New Roman" pitchFamily="18" charset="0"/>
                <a:cs typeface="Times New Roman" pitchFamily="18" charset="0"/>
              </a:rPr>
              <a:t>Выписка направляется для выполнения следующих мероприятий:</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467544" y="1268760"/>
            <a:ext cx="8229600" cy="4525963"/>
          </a:xfrm>
        </p:spPr>
        <p:txBody>
          <a:bodyPr>
            <a:normAutofit fontScale="70000" lnSpcReduction="20000"/>
          </a:bodyPr>
          <a:lstStyle/>
          <a:p>
            <a:endParaRPr lang="ru-RU" dirty="0" smtClean="0"/>
          </a:p>
          <a:p>
            <a:pPr indent="0">
              <a:buNone/>
            </a:pPr>
            <a:r>
              <a:rPr lang="ru-RU" dirty="0" smtClean="0">
                <a:latin typeface="Times New Roman" pitchFamily="18" charset="0"/>
                <a:cs typeface="Times New Roman" pitchFamily="18" charset="0"/>
              </a:rPr>
              <a:t>а) по медицинской реабилитации или </a:t>
            </a:r>
            <a:r>
              <a:rPr lang="ru-RU" dirty="0" err="1" smtClean="0">
                <a:latin typeface="Times New Roman" pitchFamily="18" charset="0"/>
                <a:cs typeface="Times New Roman" pitchFamily="18" charset="0"/>
              </a:rPr>
              <a:t>абилитации</a:t>
            </a:r>
            <a:r>
              <a:rPr lang="ru-RU" dirty="0" smtClean="0">
                <a:latin typeface="Times New Roman" pitchFamily="18" charset="0"/>
                <a:cs typeface="Times New Roman" pitchFamily="18" charset="0"/>
              </a:rPr>
              <a:t> - в орган исполнительной власти субъекта Российской Федерации в сфере охраны здоровья;</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indent="0">
              <a:buNone/>
            </a:pPr>
            <a:r>
              <a:rPr lang="ru-RU" dirty="0" smtClean="0">
                <a:latin typeface="Times New Roman" pitchFamily="18" charset="0"/>
                <a:cs typeface="Times New Roman" pitchFamily="18" charset="0"/>
              </a:rPr>
              <a:t>б) по профессиональной реабилитации или </a:t>
            </a:r>
            <a:r>
              <a:rPr lang="ru-RU" dirty="0" err="1" smtClean="0">
                <a:latin typeface="Times New Roman" pitchFamily="18" charset="0"/>
                <a:cs typeface="Times New Roman" pitchFamily="18" charset="0"/>
              </a:rPr>
              <a:t>абилитации</a:t>
            </a:r>
            <a:r>
              <a:rPr lang="ru-RU" dirty="0" smtClean="0">
                <a:latin typeface="Times New Roman" pitchFamily="18" charset="0"/>
                <a:cs typeface="Times New Roman" pitchFamily="18" charset="0"/>
              </a:rPr>
              <a:t> - в орган исполнительной власти субъекта Российской Федерации в области содействия занятости населения;</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indent="0">
              <a:buNone/>
            </a:pPr>
            <a:r>
              <a:rPr lang="ru-RU" dirty="0" smtClean="0">
                <a:latin typeface="Times New Roman" pitchFamily="18" charset="0"/>
                <a:cs typeface="Times New Roman" pitchFamily="18" charset="0"/>
              </a:rPr>
              <a:t>в) по психолого-педагогической реабилитации или </a:t>
            </a:r>
            <a:r>
              <a:rPr lang="ru-RU" dirty="0" err="1" smtClean="0">
                <a:latin typeface="Times New Roman" pitchFamily="18" charset="0"/>
                <a:cs typeface="Times New Roman" pitchFamily="18" charset="0"/>
              </a:rPr>
              <a:t>абилитации</a:t>
            </a:r>
            <a:r>
              <a:rPr lang="ru-RU" dirty="0" smtClean="0">
                <a:latin typeface="Times New Roman" pitchFamily="18" charset="0"/>
                <a:cs typeface="Times New Roman" pitchFamily="18" charset="0"/>
              </a:rPr>
              <a:t> - </a:t>
            </a:r>
            <a:r>
              <a:rPr lang="ru-RU" b="1" dirty="0" smtClean="0">
                <a:solidFill>
                  <a:srgbClr val="FF0000"/>
                </a:solidFill>
                <a:latin typeface="Times New Roman" pitchFamily="18" charset="0"/>
                <a:cs typeface="Times New Roman" pitchFamily="18" charset="0"/>
              </a:rPr>
              <a:t>в орган исполнительной власти субъекта Российской Федерации в сфере образования</a:t>
            </a:r>
            <a:r>
              <a:rPr lang="ru-RU" dirty="0" smtClean="0">
                <a:solidFill>
                  <a:srgbClr val="FF0000"/>
                </a:solidFill>
                <a:latin typeface="Times New Roman" pitchFamily="18" charset="0"/>
                <a:cs typeface="Times New Roman" pitchFamily="18" charset="0"/>
              </a:rPr>
              <a:t>;</a:t>
            </a:r>
          </a:p>
          <a:p>
            <a:pPr indent="0">
              <a:buNone/>
            </a:pPr>
            <a:r>
              <a:rPr lang="ru-RU" dirty="0" smtClean="0">
                <a:latin typeface="Times New Roman" pitchFamily="18" charset="0"/>
                <a:cs typeface="Times New Roman" pitchFamily="18" charset="0"/>
              </a:rPr>
              <a:t>И т.д.</a:t>
            </a:r>
          </a:p>
          <a:p>
            <a:endParaRPr lang="ru-RU" dirty="0"/>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12</a:t>
            </a:fld>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435280" cy="1426170"/>
          </a:xfrm>
        </p:spPr>
        <p:txBody>
          <a:bodyPr>
            <a:normAutofit/>
          </a:bodyPr>
          <a:lstStyle/>
          <a:p>
            <a:pPr algn="l"/>
            <a:r>
              <a:rPr lang="ru-RU" sz="1600" b="1" dirty="0" smtClean="0">
                <a:latin typeface="Times New Roman" pitchFamily="18" charset="0"/>
                <a:cs typeface="Times New Roman" pitchFamily="18" charset="0"/>
              </a:rPr>
              <a:t>Приказ Министерства труда и социальной защиты РФ от 15 октября 2015 г. № 723н </a:t>
            </a:r>
            <a:br>
              <a:rPr lang="ru-RU" sz="1600" b="1" dirty="0" smtClean="0">
                <a:latin typeface="Times New Roman" pitchFamily="18" charset="0"/>
                <a:cs typeface="Times New Roman" pitchFamily="18" charset="0"/>
              </a:rPr>
            </a:br>
            <a:r>
              <a:rPr lang="ru-RU" sz="1600" b="1" dirty="0" smtClean="0">
                <a:latin typeface="Times New Roman" pitchFamily="18" charset="0"/>
                <a:cs typeface="Times New Roman" pitchFamily="18" charset="0"/>
              </a:rPr>
              <a:t>Приказ Министерства образования  и науки Р Т от 01.02.2016 №112/16</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 Данные об исполнении мероприятий, возложенных ИПРА     ребенка-инвалида на орган исполнительной власти субъекта РФ в сфере образования </a:t>
            </a:r>
            <a:endParaRPr lang="ru-RU" sz="18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539552" y="1573924"/>
          <a:ext cx="8136904" cy="3583268"/>
        </p:xfrm>
        <a:graphic>
          <a:graphicData uri="http://schemas.openxmlformats.org/drawingml/2006/table">
            <a:tbl>
              <a:tblPr/>
              <a:tblGrid>
                <a:gridCol w="2552754"/>
                <a:gridCol w="1191662"/>
                <a:gridCol w="1251097"/>
                <a:gridCol w="1125167"/>
                <a:gridCol w="2016224"/>
              </a:tblGrid>
              <a:tr h="605318">
                <a:tc gridSpan="2">
                  <a:txBody>
                    <a:bodyPr/>
                    <a:lstStyle/>
                    <a:p>
                      <a:pPr algn="ctr">
                        <a:lnSpc>
                          <a:spcPts val="1400"/>
                        </a:lnSpc>
                        <a:spcAft>
                          <a:spcPts val="0"/>
                        </a:spcAft>
                      </a:pPr>
                      <a:r>
                        <a:rPr lang="ru-RU" sz="1100" b="0" i="0" u="none" strike="noStrike" spc="0" dirty="0">
                          <a:solidFill>
                            <a:srgbClr val="000000"/>
                          </a:solidFill>
                          <a:latin typeface="Times New Roman"/>
                          <a:ea typeface="Century Gothic"/>
                          <a:cs typeface="Times New Roman"/>
                        </a:rPr>
                        <a:t>Наименование мероприятия</a:t>
                      </a:r>
                      <a:endParaRPr lang="ru-RU" sz="900" dirty="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pPr marL="139700" algn="ctr">
                        <a:lnSpc>
                          <a:spcPts val="1400"/>
                        </a:lnSpc>
                        <a:spcAft>
                          <a:spcPts val="600"/>
                        </a:spcAft>
                      </a:pPr>
                      <a:endParaRPr lang="ru-RU" sz="900" dirty="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39700" algn="ctr">
                        <a:lnSpc>
                          <a:spcPts val="1400"/>
                        </a:lnSpc>
                        <a:spcAft>
                          <a:spcPts val="600"/>
                        </a:spcAft>
                      </a:pPr>
                      <a:r>
                        <a:rPr lang="ru-RU" sz="1100" b="0" i="0" u="none" strike="noStrike" spc="0" dirty="0" smtClean="0">
                          <a:solidFill>
                            <a:srgbClr val="000000"/>
                          </a:solidFill>
                          <a:latin typeface="Times New Roman"/>
                          <a:ea typeface="Century Gothic"/>
                          <a:cs typeface="Times New Roman"/>
                        </a:rPr>
                        <a:t>Исполнитель мероприятия</a:t>
                      </a:r>
                      <a:endParaRPr lang="ru-RU" sz="900" dirty="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100" b="0" i="0" u="none" strike="noStrike" spc="0" dirty="0" smtClean="0">
                          <a:solidFill>
                            <a:srgbClr val="000000"/>
                          </a:solidFill>
                          <a:latin typeface="Times New Roman"/>
                          <a:ea typeface="Century Gothic"/>
                          <a:cs typeface="Times New Roman"/>
                        </a:rPr>
                        <a:t>Дата исполнения</a:t>
                      </a:r>
                      <a:endParaRPr lang="ru-RU" sz="900" dirty="0">
                        <a:solidFill>
                          <a:srgbClr val="000000"/>
                        </a:solidFill>
                        <a:latin typeface="Arial Unicode MS"/>
                        <a:ea typeface="Times New Roman"/>
                      </a:endParaRPr>
                    </a:p>
                    <a:p>
                      <a:pPr marL="127000" algn="ctr">
                        <a:lnSpc>
                          <a:spcPct val="115000"/>
                        </a:lnSpc>
                        <a:spcAft>
                          <a:spcPts val="0"/>
                        </a:spcAft>
                      </a:pPr>
                      <a:r>
                        <a:rPr lang="ru-RU" sz="1100" b="0" i="0" u="none" strike="noStrike" spc="0" dirty="0">
                          <a:solidFill>
                            <a:srgbClr val="000000"/>
                          </a:solidFill>
                          <a:latin typeface="Times New Roman"/>
                          <a:ea typeface="Century Gothic"/>
                          <a:cs typeface="Times New Roman"/>
                        </a:rPr>
                        <a:t>мероприятия</a:t>
                      </a:r>
                      <a:endParaRPr lang="ru-RU" sz="900" dirty="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lnSpc>
                          <a:spcPct val="115000"/>
                        </a:lnSpc>
                        <a:spcAft>
                          <a:spcPts val="0"/>
                        </a:spcAft>
                      </a:pPr>
                      <a:r>
                        <a:rPr lang="ru-RU" sz="1100" b="0" i="0" u="none" strike="noStrike" spc="0" dirty="0" smtClean="0">
                          <a:solidFill>
                            <a:srgbClr val="000000"/>
                          </a:solidFill>
                          <a:latin typeface="Times New Roman"/>
                          <a:ea typeface="Century Gothic"/>
                          <a:cs typeface="Times New Roman"/>
                        </a:rPr>
                        <a:t>Результат Выполнения мероприятия </a:t>
                      </a:r>
                    </a:p>
                    <a:p>
                      <a:pPr algn="ctr">
                        <a:lnSpc>
                          <a:spcPct val="115000"/>
                        </a:lnSpc>
                        <a:spcAft>
                          <a:spcPts val="0"/>
                        </a:spcAft>
                      </a:pPr>
                      <a:r>
                        <a:rPr lang="ru-RU" sz="1100" b="0" i="0" u="none" strike="noStrike" spc="0" dirty="0" smtClean="0">
                          <a:solidFill>
                            <a:srgbClr val="000000"/>
                          </a:solidFill>
                          <a:latin typeface="Times New Roman"/>
                          <a:ea typeface="Century Gothic"/>
                          <a:cs typeface="Times New Roman"/>
                        </a:rPr>
                        <a:t>(выполнено/не выполнено</a:t>
                      </a:r>
                      <a:r>
                        <a:rPr lang="ru-RU" sz="1100" b="0" i="0" u="none" strike="noStrike" spc="0" dirty="0">
                          <a:solidFill>
                            <a:srgbClr val="000000"/>
                          </a:solidFill>
                          <a:latin typeface="Times New Roman"/>
                          <a:ea typeface="Century Gothic"/>
                          <a:cs typeface="Times New Roman"/>
                        </a:rPr>
                        <a:t>)</a:t>
                      </a:r>
                      <a:endParaRPr lang="ru-RU" sz="900" dirty="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2322">
                <a:tc gridSpan="5">
                  <a:txBody>
                    <a:bodyPr/>
                    <a:lstStyle/>
                    <a:p>
                      <a:pPr algn="ctr">
                        <a:lnSpc>
                          <a:spcPts val="1400"/>
                        </a:lnSpc>
                        <a:spcAft>
                          <a:spcPts val="0"/>
                        </a:spcAft>
                      </a:pPr>
                      <a:r>
                        <a:rPr lang="ru-RU" sz="1100" b="0" i="0" u="none" strike="noStrike" spc="0" dirty="0">
                          <a:solidFill>
                            <a:srgbClr val="000000"/>
                          </a:solidFill>
                          <a:latin typeface="Times New Roman"/>
                          <a:ea typeface="Century Gothic"/>
                          <a:cs typeface="Times New Roman"/>
                        </a:rPr>
                        <a:t>Условия по организации обучения</a:t>
                      </a:r>
                      <a:endParaRPr lang="ru-RU" sz="900" dirty="0">
                        <a:solidFill>
                          <a:srgbClr val="000000"/>
                        </a:solidFill>
                        <a:latin typeface="Arial Unicode MS"/>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40028">
                <a:tc gridSpan="2">
                  <a:txBody>
                    <a:bodyPr/>
                    <a:lstStyle/>
                    <a:p>
                      <a:pPr>
                        <a:lnSpc>
                          <a:spcPts val="1400"/>
                        </a:lnSpc>
                        <a:spcAft>
                          <a:spcPts val="0"/>
                        </a:spcAft>
                      </a:pPr>
                      <a:r>
                        <a:rPr lang="ru-RU" sz="1100" b="0" i="0" u="none" strike="noStrike" spc="0">
                          <a:solidFill>
                            <a:srgbClr val="000000"/>
                          </a:solidFill>
                          <a:latin typeface="Times New Roman"/>
                          <a:ea typeface="Century Gothic"/>
                          <a:cs typeface="Times New Roman"/>
                        </a:rPr>
                        <a:t>Общеобразовательная программа</a:t>
                      </a:r>
                      <a:endParaRPr lang="ru-RU" sz="900">
                        <a:solidFill>
                          <a:srgbClr val="000000"/>
                        </a:solidFill>
                        <a:latin typeface="Arial Unicode MS"/>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endParaRPr lang="ru-RU" sz="400">
                        <a:solidFill>
                          <a:srgbClr val="000000"/>
                        </a:solidFill>
                        <a:latin typeface="Arial Unicode MS"/>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6192">
                <a:tc gridSpan="2">
                  <a:txBody>
                    <a:bodyPr/>
                    <a:lstStyle/>
                    <a:p>
                      <a:pPr>
                        <a:lnSpc>
                          <a:spcPct val="115000"/>
                        </a:lnSpc>
                        <a:spcAft>
                          <a:spcPts val="0"/>
                        </a:spcAft>
                      </a:pPr>
                      <a:r>
                        <a:rPr lang="ru-RU" sz="1100" b="0" i="0" u="none" strike="noStrike" spc="0">
                          <a:solidFill>
                            <a:srgbClr val="000000"/>
                          </a:solidFill>
                          <a:latin typeface="Times New Roman"/>
                          <a:ea typeface="Century Gothic"/>
                          <a:cs typeface="Times New Roman"/>
                        </a:rPr>
                        <a:t>Адаптированная основная образовательная программа</a:t>
                      </a:r>
                      <a:endParaRPr lang="ru-RU" sz="900">
                        <a:solidFill>
                          <a:srgbClr val="000000"/>
                        </a:solidFill>
                        <a:latin typeface="Arial Unicode MS"/>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endParaRPr lang="ru-RU" sz="400">
                        <a:solidFill>
                          <a:srgbClr val="000000"/>
                        </a:solidFill>
                        <a:latin typeface="Arial Unicode MS"/>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03920">
                <a:tc gridSpan="2">
                  <a:txBody>
                    <a:bodyPr/>
                    <a:lstStyle/>
                    <a:p>
                      <a:pPr>
                        <a:lnSpc>
                          <a:spcPct val="115000"/>
                        </a:lnSpc>
                        <a:spcAft>
                          <a:spcPts val="0"/>
                        </a:spcAft>
                      </a:pPr>
                      <a:r>
                        <a:rPr lang="ru-RU" sz="1100" b="0" i="0" u="none" strike="noStrike" spc="0">
                          <a:solidFill>
                            <a:srgbClr val="000000"/>
                          </a:solidFill>
                          <a:latin typeface="Times New Roman"/>
                          <a:ea typeface="Century Gothic"/>
                          <a:cs typeface="Times New Roman"/>
                        </a:rPr>
                        <a:t>Специальные педагогические условия для получения образования</a:t>
                      </a:r>
                      <a:endParaRPr lang="ru-RU" sz="900">
                        <a:solidFill>
                          <a:srgbClr val="000000"/>
                        </a:solidFill>
                        <a:latin typeface="Arial Unicode MS"/>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endParaRPr lang="ru-RU" sz="400">
                        <a:solidFill>
                          <a:srgbClr val="000000"/>
                        </a:solidFill>
                        <a:latin typeface="Arial Unicode MS"/>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0028">
                <a:tc gridSpan="5">
                  <a:txBody>
                    <a:bodyPr/>
                    <a:lstStyle/>
                    <a:p>
                      <a:pPr algn="ctr">
                        <a:lnSpc>
                          <a:spcPts val="1400"/>
                        </a:lnSpc>
                        <a:spcAft>
                          <a:spcPts val="0"/>
                        </a:spcAft>
                      </a:pPr>
                      <a:r>
                        <a:rPr lang="ru-RU" sz="1100" b="0" i="0" u="none" strike="noStrike" spc="0" dirty="0">
                          <a:solidFill>
                            <a:srgbClr val="000000"/>
                          </a:solidFill>
                          <a:latin typeface="Times New Roman"/>
                          <a:ea typeface="Century Gothic"/>
                          <a:cs typeface="Times New Roman"/>
                        </a:rPr>
                        <a:t>Психолого-педагогическая помощь</a:t>
                      </a:r>
                      <a:endParaRPr lang="ru-RU" sz="900" dirty="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480052">
                <a:tc gridSpan="2">
                  <a:txBody>
                    <a:bodyPr/>
                    <a:lstStyle/>
                    <a:p>
                      <a:pPr>
                        <a:lnSpc>
                          <a:spcPct val="115000"/>
                        </a:lnSpc>
                        <a:spcAft>
                          <a:spcPts val="0"/>
                        </a:spcAft>
                      </a:pPr>
                      <a:r>
                        <a:rPr lang="ru-RU" sz="1100" b="0" i="0" u="none" strike="noStrike" spc="0">
                          <a:solidFill>
                            <a:srgbClr val="000000"/>
                          </a:solidFill>
                          <a:latin typeface="Times New Roman"/>
                          <a:ea typeface="Century Gothic"/>
                          <a:cs typeface="Times New Roman"/>
                        </a:rPr>
                        <a:t>Психолого-педагогическое консультирование инвалида и его семьи</a:t>
                      </a:r>
                      <a:endParaRPr lang="ru-RU" sz="90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endParaRPr lang="ru-RU" sz="400">
                        <a:solidFill>
                          <a:srgbClr val="000000"/>
                        </a:solidFill>
                        <a:latin typeface="Arial Unicode MS"/>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2322">
                <a:tc gridSpan="2">
                  <a:txBody>
                    <a:bodyPr/>
                    <a:lstStyle/>
                    <a:p>
                      <a:pPr>
                        <a:lnSpc>
                          <a:spcPts val="1400"/>
                        </a:lnSpc>
                        <a:spcAft>
                          <a:spcPts val="0"/>
                        </a:spcAft>
                      </a:pPr>
                      <a:r>
                        <a:rPr lang="ru-RU" sz="1100" b="0" i="0" u="none" strike="noStrike" spc="0">
                          <a:solidFill>
                            <a:srgbClr val="000000"/>
                          </a:solidFill>
                          <a:latin typeface="Times New Roman"/>
                          <a:ea typeface="Century Gothic"/>
                          <a:cs typeface="Times New Roman"/>
                        </a:rPr>
                        <a:t>Педагогическая коррекция</a:t>
                      </a:r>
                      <a:endParaRPr lang="ru-RU" sz="900">
                        <a:solidFill>
                          <a:srgbClr val="000000"/>
                        </a:solidFill>
                        <a:latin typeface="Arial Unicode MS"/>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endParaRPr lang="ru-RU" sz="400">
                        <a:solidFill>
                          <a:srgbClr val="000000"/>
                        </a:solidFill>
                        <a:latin typeface="Arial Unicode MS"/>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29736">
                <a:tc gridSpan="2">
                  <a:txBody>
                    <a:bodyPr/>
                    <a:lstStyle/>
                    <a:p>
                      <a:pPr>
                        <a:lnSpc>
                          <a:spcPct val="115000"/>
                        </a:lnSpc>
                        <a:spcAft>
                          <a:spcPts val="0"/>
                        </a:spcAft>
                      </a:pPr>
                      <a:r>
                        <a:rPr lang="ru-RU" sz="1100" b="0" i="0" u="none" strike="noStrike" spc="0">
                          <a:solidFill>
                            <a:srgbClr val="000000"/>
                          </a:solidFill>
                          <a:latin typeface="Times New Roman"/>
                          <a:ea typeface="Century Gothic"/>
                          <a:cs typeface="Times New Roman"/>
                        </a:rPr>
                        <a:t>Психолого-педагогическое сопровождение учебного процесса</a:t>
                      </a:r>
                      <a:endParaRPr lang="ru-RU" sz="900">
                        <a:solidFill>
                          <a:srgbClr val="000000"/>
                        </a:solidFill>
                        <a:latin typeface="Arial Unicode MS"/>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endParaRPr lang="ru-RU" sz="400">
                        <a:solidFill>
                          <a:srgbClr val="000000"/>
                        </a:solidFill>
                        <a:latin typeface="Arial Unicode MS"/>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endParaRPr lang="ru-RU" dirty="0"/>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40028">
                <a:tc gridSpan="5">
                  <a:txBody>
                    <a:bodyPr/>
                    <a:lstStyle/>
                    <a:p>
                      <a:pPr algn="ctr">
                        <a:lnSpc>
                          <a:spcPts val="1400"/>
                        </a:lnSpc>
                        <a:spcAft>
                          <a:spcPts val="0"/>
                        </a:spcAft>
                      </a:pPr>
                      <a:r>
                        <a:rPr lang="ru-RU" sz="1100" b="0" i="0" u="none" strike="noStrike" spc="0" dirty="0">
                          <a:solidFill>
                            <a:srgbClr val="000000"/>
                          </a:solidFill>
                          <a:latin typeface="Times New Roman"/>
                          <a:ea typeface="Century Gothic"/>
                          <a:cs typeface="Times New Roman"/>
                        </a:rPr>
                        <a:t>Профессиональная ориентация, оказываемая в образовательной организации</a:t>
                      </a:r>
                      <a:endParaRPr lang="ru-RU" sz="900" dirty="0">
                        <a:solidFill>
                          <a:srgbClr val="000000"/>
                        </a:solidFill>
                        <a:latin typeface="Arial Unicode MS"/>
                        <a:ea typeface="Times New Roman"/>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9444">
                <a:tc>
                  <a:txBody>
                    <a:bodyPr/>
                    <a:lstStyle/>
                    <a:p>
                      <a:pPr>
                        <a:lnSpc>
                          <a:spcPct val="115000"/>
                        </a:lnSpc>
                        <a:spcAft>
                          <a:spcPts val="0"/>
                        </a:spcAft>
                      </a:pPr>
                      <a:endParaRPr lang="ru-RU" sz="400" dirty="0">
                        <a:solidFill>
                          <a:srgbClr val="000000"/>
                        </a:solidFill>
                        <a:latin typeface="Arial Unicode MS"/>
                        <a:ea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gridSpan="2">
                  <a:txBody>
                    <a:bodyPr/>
                    <a:lstStyle/>
                    <a:p>
                      <a:endParaRPr lang="ru-RU" dirty="0"/>
                    </a:p>
                  </a:txBody>
                  <a:tcPr marL="0" marR="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a:txBody>
                    <a:bodyPr/>
                    <a:lstStyle/>
                    <a:p>
                      <a:pPr>
                        <a:lnSpc>
                          <a:spcPct val="115000"/>
                        </a:lnSpc>
                        <a:spcAft>
                          <a:spcPts val="0"/>
                        </a:spcAft>
                      </a:pPr>
                      <a:endParaRPr lang="ru-RU" sz="400" dirty="0">
                        <a:solidFill>
                          <a:srgbClr val="000000"/>
                        </a:solidFill>
                        <a:latin typeface="Arial Unicode MS"/>
                        <a:ea typeface="Times New Roman"/>
                      </a:endParaRPr>
                    </a:p>
                  </a:txBody>
                  <a:tcPr marL="0" marR="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endParaRPr lang="ru-RU" sz="400" kern="1200" dirty="0">
                        <a:solidFill>
                          <a:srgbClr val="000000"/>
                        </a:solidFill>
                        <a:latin typeface="Arial Unicode MS"/>
                        <a:ea typeface="Times New Roman"/>
                        <a:cs typeface="+mn-cs"/>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bl>
          </a:graphicData>
        </a:graphic>
      </p:graphicFrame>
      <p:sp>
        <p:nvSpPr>
          <p:cNvPr id="5" name="Дата 4"/>
          <p:cNvSpPr>
            <a:spLocks noGrp="1"/>
          </p:cNvSpPr>
          <p:nvPr>
            <p:ph type="dt" sz="half" idx="10"/>
          </p:nvPr>
        </p:nvSpPr>
        <p:spPr/>
        <p:txBody>
          <a:bodyPr/>
          <a:lstStyle/>
          <a:p>
            <a:r>
              <a:rPr lang="ru-RU" smtClean="0"/>
              <a:t>13.10.2016</a:t>
            </a:r>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13</a:t>
            </a:fld>
            <a:endParaRPr lang="ru-R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latin typeface="Times New Roman" pitchFamily="18" charset="0"/>
                <a:cs typeface="Times New Roman" pitchFamily="18" charset="0"/>
              </a:rPr>
              <a:t>Рекомендации ПМПК содержат</a:t>
            </a:r>
            <a:r>
              <a:rPr lang="ru-RU" dirty="0" smtClean="0"/>
              <a:t>:</a:t>
            </a:r>
            <a:endParaRPr lang="ru-RU" dirty="0"/>
          </a:p>
        </p:txBody>
      </p:sp>
      <p:sp>
        <p:nvSpPr>
          <p:cNvPr id="3" name="Содержимое 2"/>
          <p:cNvSpPr>
            <a:spLocks noGrp="1"/>
          </p:cNvSpPr>
          <p:nvPr>
            <p:ph idx="1"/>
          </p:nvPr>
        </p:nvSpPr>
        <p:spPr>
          <a:xfrm>
            <a:off x="323528" y="1412776"/>
            <a:ext cx="8496944" cy="3989040"/>
          </a:xfrm>
        </p:spPr>
        <p:txBody>
          <a:bodyPr>
            <a:normAutofit fontScale="70000" lnSpcReduction="20000"/>
          </a:bodyPr>
          <a:lstStyle/>
          <a:p>
            <a:r>
              <a:rPr lang="ru-RU" dirty="0" smtClean="0">
                <a:latin typeface="Times New Roman" pitchFamily="18" charset="0"/>
                <a:cs typeface="Times New Roman" pitchFamily="18" charset="0"/>
              </a:rPr>
              <a:t>определение формы получения образования;</a:t>
            </a:r>
          </a:p>
          <a:p>
            <a:r>
              <a:rPr lang="ru-RU" dirty="0" smtClean="0">
                <a:latin typeface="Times New Roman" pitchFamily="18" charset="0"/>
                <a:cs typeface="Times New Roman" pitchFamily="18" charset="0"/>
              </a:rPr>
              <a:t>определение образовательной программы с учетом психофизического развития и индивидуальных возможностей ребенка;</a:t>
            </a:r>
          </a:p>
          <a:p>
            <a:r>
              <a:rPr lang="ru-RU" dirty="0" smtClean="0">
                <a:latin typeface="Times New Roman" pitchFamily="18" charset="0"/>
                <a:cs typeface="Times New Roman" pitchFamily="18" charset="0"/>
              </a:rPr>
              <a:t>определение направлений </a:t>
            </a:r>
            <a:r>
              <a:rPr lang="ru-RU" dirty="0" err="1" smtClean="0">
                <a:latin typeface="Times New Roman" pitchFamily="18" charset="0"/>
                <a:cs typeface="Times New Roman" pitchFamily="18" charset="0"/>
              </a:rPr>
              <a:t>психолого-медико-педагогической</a:t>
            </a:r>
            <a:r>
              <a:rPr lang="ru-RU" dirty="0" smtClean="0">
                <a:latin typeface="Times New Roman" pitchFamily="18" charset="0"/>
                <a:cs typeface="Times New Roman" pitchFamily="18" charset="0"/>
              </a:rPr>
              <a:t> помощи ребенку и семье, обеспечивающей коррекцию нарушений развития  и социальную адаптацию;</a:t>
            </a:r>
          </a:p>
          <a:p>
            <a:r>
              <a:rPr lang="ru-RU" dirty="0" smtClean="0">
                <a:latin typeface="Times New Roman" pitchFamily="18" charset="0"/>
                <a:cs typeface="Times New Roman" pitchFamily="18" charset="0"/>
              </a:rPr>
              <a:t>определение мероприятий, направленных на раннюю профессиональную диагностику и профессиональное самоопределение детей-инвалидов с учетом их психофизического развития и индивидуальных особенностей.</a:t>
            </a:r>
            <a:endParaRPr lang="ru-RU" dirty="0">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14</a:t>
            </a:fld>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32657"/>
            <a:ext cx="8435280" cy="4536504"/>
          </a:xfrm>
        </p:spPr>
        <p:txBody>
          <a:bodyPr>
            <a:normAutofit fontScale="47500" lnSpcReduction="20000"/>
          </a:bodyPr>
          <a:lstStyle/>
          <a:p>
            <a:pPr algn="just">
              <a:buNone/>
            </a:pPr>
            <a:r>
              <a:rPr lang="ru-RU" sz="3600" dirty="0" smtClean="0"/>
              <a:t>             </a:t>
            </a:r>
            <a:r>
              <a:rPr lang="ru-RU" sz="3800" dirty="0" smtClean="0">
                <a:latin typeface="Times New Roman" pitchFamily="18" charset="0"/>
                <a:cs typeface="Times New Roman" pitchFamily="18" charset="0"/>
              </a:rPr>
              <a:t>При реализации ИПРА ребенка-инвалида исполнителями обеспечиваются последовательность, комплексность и непрерывность в осуществлении реабилитационных или </a:t>
            </a:r>
            <a:r>
              <a:rPr lang="ru-RU" sz="3800" dirty="0" err="1" smtClean="0">
                <a:latin typeface="Times New Roman" pitchFamily="18" charset="0"/>
                <a:cs typeface="Times New Roman" pitchFamily="18" charset="0"/>
              </a:rPr>
              <a:t>абилитационных</a:t>
            </a:r>
            <a:r>
              <a:rPr lang="ru-RU" sz="3800" dirty="0" smtClean="0">
                <a:latin typeface="Times New Roman" pitchFamily="18" charset="0"/>
                <a:cs typeface="Times New Roman" pitchFamily="18" charset="0"/>
              </a:rPr>
              <a:t> мероприятий, динамическое наблюдение и контроль за эффективностью проведенных мероприятий:</a:t>
            </a:r>
          </a:p>
          <a:p>
            <a:pPr algn="just">
              <a:buNone/>
            </a:pPr>
            <a:endParaRPr lang="ru-RU" sz="3800" dirty="0" smtClean="0">
              <a:latin typeface="Times New Roman" pitchFamily="18" charset="0"/>
              <a:cs typeface="Times New Roman" pitchFamily="18" charset="0"/>
            </a:endParaRPr>
          </a:p>
          <a:p>
            <a:r>
              <a:rPr lang="ru-RU" sz="3800" dirty="0" smtClean="0">
                <a:latin typeface="Times New Roman" pitchFamily="18" charset="0"/>
                <a:cs typeface="Times New Roman" pitchFamily="18" charset="0"/>
              </a:rPr>
              <a:t>по созданию условий для организации обучения, психолого-педагогического сопровождения, профессиональной ориентации ребенка-инвалида в дошкольных, общеобразовательных организациях, профессиональной реабилитации и </a:t>
            </a:r>
            <a:r>
              <a:rPr lang="ru-RU" sz="3800" dirty="0" err="1" smtClean="0">
                <a:latin typeface="Times New Roman" pitchFamily="18" charset="0"/>
                <a:cs typeface="Times New Roman" pitchFamily="18" charset="0"/>
              </a:rPr>
              <a:t>абилитации</a:t>
            </a:r>
            <a:r>
              <a:rPr lang="ru-RU" sz="3800" dirty="0" smtClean="0">
                <a:latin typeface="Times New Roman" pitchFamily="18" charset="0"/>
                <a:cs typeface="Times New Roman" pitchFamily="18" charset="0"/>
              </a:rPr>
              <a:t> для обучающихся детей-инвалидов в организациях профессионального образования (на основании заключения </a:t>
            </a:r>
            <a:r>
              <a:rPr lang="ru-RU" sz="3800" dirty="0" err="1" smtClean="0">
                <a:latin typeface="Times New Roman" pitchFamily="18" charset="0"/>
                <a:cs typeface="Times New Roman" pitchFamily="18" charset="0"/>
              </a:rPr>
              <a:t>психолого-медико-педагогической</a:t>
            </a:r>
            <a:r>
              <a:rPr lang="ru-RU" sz="3800" dirty="0" smtClean="0">
                <a:latin typeface="Times New Roman" pitchFamily="18" charset="0"/>
                <a:cs typeface="Times New Roman" pitchFamily="18" charset="0"/>
              </a:rPr>
              <a:t> комиссии),</a:t>
            </a:r>
          </a:p>
          <a:p>
            <a:r>
              <a:rPr lang="ru-RU" sz="3800" dirty="0" smtClean="0">
                <a:latin typeface="Times New Roman" pitchFamily="18" charset="0"/>
                <a:cs typeface="Times New Roman" pitchFamily="18" charset="0"/>
              </a:rPr>
              <a:t>качественному выполнению мероприятий психолого-педагогической реабилитации или </a:t>
            </a:r>
            <a:r>
              <a:rPr lang="ru-RU" sz="3800" dirty="0" err="1" smtClean="0">
                <a:latin typeface="Times New Roman" pitchFamily="18" charset="0"/>
                <a:cs typeface="Times New Roman" pitchFamily="18" charset="0"/>
              </a:rPr>
              <a:t>абилитации</a:t>
            </a:r>
            <a:r>
              <a:rPr lang="ru-RU" sz="3800" dirty="0" smtClean="0">
                <a:latin typeface="Times New Roman" pitchFamily="18" charset="0"/>
                <a:cs typeface="Times New Roman" pitchFamily="18" charset="0"/>
              </a:rPr>
              <a:t> ИПРА детей-инвалидов;</a:t>
            </a:r>
          </a:p>
          <a:p>
            <a:r>
              <a:rPr lang="ru-RU" sz="3800" dirty="0" smtClean="0">
                <a:latin typeface="Times New Roman" pitchFamily="18" charset="0"/>
                <a:cs typeface="Times New Roman" pitchFamily="18" charset="0"/>
              </a:rPr>
              <a:t>обеспечению проведения ежеквартального мониторинга выполнения мероприятий психолого-педагогической реабилитации или </a:t>
            </a:r>
            <a:r>
              <a:rPr lang="ru-RU" sz="3800" dirty="0" err="1" smtClean="0">
                <a:latin typeface="Times New Roman" pitchFamily="18" charset="0"/>
                <a:cs typeface="Times New Roman" pitchFamily="18" charset="0"/>
              </a:rPr>
              <a:t>абилитации</a:t>
            </a:r>
            <a:r>
              <a:rPr lang="ru-RU" sz="3800" dirty="0" smtClean="0">
                <a:latin typeface="Times New Roman" pitchFamily="18" charset="0"/>
                <a:cs typeface="Times New Roman" pitchFamily="18" charset="0"/>
              </a:rPr>
              <a:t> ИПРА ребенка-инвалида;</a:t>
            </a:r>
          </a:p>
          <a:p>
            <a:r>
              <a:rPr lang="ru-RU" sz="3800" dirty="0" smtClean="0">
                <a:latin typeface="Times New Roman" pitchFamily="18" charset="0"/>
                <a:cs typeface="Times New Roman" pitchFamily="18" charset="0"/>
              </a:rPr>
              <a:t>по предоставлению информации в МО и Н РТ в соответствии с установленными сроками исполнения индивидуальной программы реабилитации или </a:t>
            </a:r>
            <a:r>
              <a:rPr lang="ru-RU" sz="3800" dirty="0" err="1" smtClean="0">
                <a:latin typeface="Times New Roman" pitchFamily="18" charset="0"/>
                <a:cs typeface="Times New Roman" pitchFamily="18" charset="0"/>
              </a:rPr>
              <a:t>абилитации</a:t>
            </a:r>
            <a:r>
              <a:rPr lang="ru-RU" sz="3800" dirty="0" smtClean="0">
                <a:latin typeface="Times New Roman" pitchFamily="18" charset="0"/>
                <a:cs typeface="Times New Roman" pitchFamily="18" charset="0"/>
              </a:rPr>
              <a:t> ребенка-инвалида.</a:t>
            </a:r>
          </a:p>
          <a:p>
            <a:endParaRPr lang="ru-RU" sz="3600" dirty="0"/>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15</a:t>
            </a:fld>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Содержимое 3"/>
          <p:cNvGraphicFramePr>
            <a:graphicFrameLocks noGrp="1"/>
          </p:cNvGraphicFramePr>
          <p:nvPr>
            <p:ph idx="1"/>
            <p:extLst>
              <p:ext uri="{D42A27DB-BD31-4B8C-83A1-F6EECF244321}">
                <p14:modId xmlns:p14="http://schemas.microsoft.com/office/powerpoint/2010/main" val="1327213136"/>
              </p:ext>
            </p:extLst>
          </p:nvPr>
        </p:nvGraphicFramePr>
        <p:xfrm>
          <a:off x="323528" y="404664"/>
          <a:ext cx="8496944" cy="4464496"/>
        </p:xfrm>
        <a:graphic>
          <a:graphicData uri="http://schemas.openxmlformats.org/drawingml/2006/table">
            <a:tbl>
              <a:tblPr/>
              <a:tblGrid>
                <a:gridCol w="1368152"/>
                <a:gridCol w="1854827"/>
                <a:gridCol w="3113725"/>
                <a:gridCol w="2160240"/>
              </a:tblGrid>
              <a:tr h="242881">
                <a:tc gridSpan="4">
                  <a:txBody>
                    <a:bodyPr/>
                    <a:lstStyle/>
                    <a:p>
                      <a:pPr algn="ctr">
                        <a:lnSpc>
                          <a:spcPct val="100000"/>
                        </a:lnSpc>
                        <a:spcAft>
                          <a:spcPts val="0"/>
                        </a:spcAft>
                      </a:pPr>
                      <a:r>
                        <a:rPr lang="ru-RU" sz="1300" b="0" i="0" u="none" strike="noStrike" spc="0" dirty="0">
                          <a:solidFill>
                            <a:srgbClr val="000000"/>
                          </a:solidFill>
                          <a:latin typeface="Times New Roman" pitchFamily="18" charset="0"/>
                          <a:ea typeface="Century Gothic"/>
                          <a:cs typeface="Times New Roman" pitchFamily="18" charset="0"/>
                        </a:rPr>
                        <a:t>Условия по организации обучения</a:t>
                      </a:r>
                      <a:endParaRPr lang="ru-RU" sz="1300" dirty="0">
                        <a:solidFill>
                          <a:srgbClr val="000000"/>
                        </a:solidFill>
                        <a:latin typeface="Times New Roman" pitchFamily="18" charset="0"/>
                        <a:ea typeface="Times New Roman"/>
                        <a:cs typeface="Times New Roman"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1989367">
                <a:tc>
                  <a:txBody>
                    <a:bodyPr/>
                    <a:lstStyle/>
                    <a:p>
                      <a:pPr algn="l">
                        <a:lnSpc>
                          <a:spcPct val="100000"/>
                        </a:lnSpc>
                        <a:spcAft>
                          <a:spcPts val="0"/>
                        </a:spcAft>
                      </a:pPr>
                      <a:r>
                        <a:rPr lang="ru-RU" sz="1300" b="0" i="0" u="none" strike="noStrike" spc="0" dirty="0">
                          <a:solidFill>
                            <a:srgbClr val="000000"/>
                          </a:solidFill>
                          <a:latin typeface="Times New Roman" pitchFamily="18" charset="0"/>
                          <a:ea typeface="Century Gothic"/>
                          <a:cs typeface="Times New Roman" pitchFamily="18" charset="0"/>
                        </a:rPr>
                        <a:t>Общеобразовательная программа</a:t>
                      </a:r>
                      <a:endParaRPr lang="ru-RU" sz="1300" dirty="0">
                        <a:solidFill>
                          <a:srgbClr val="000000"/>
                        </a:solidFill>
                        <a:latin typeface="Times New Roman" pitchFamily="18" charset="0"/>
                        <a:ea typeface="Times New Roman"/>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Прописывается краткое наименование учреждения по Уставу, в случае, если ребенок обучается в общеобразовательной школе или в детском </a:t>
                      </a:r>
                      <a:r>
                        <a:rPr lang="ru-RU" sz="1300" b="0" i="0" u="none" strike="noStrike" spc="0" dirty="0" smtClean="0">
                          <a:solidFill>
                            <a:srgbClr val="FF0000"/>
                          </a:solidFill>
                          <a:latin typeface="Times New Roman" pitchFamily="18" charset="0"/>
                          <a:ea typeface="Century Gothic"/>
                          <a:cs typeface="Times New Roman" pitchFamily="18" charset="0"/>
                        </a:rPr>
                        <a:t>саду</a:t>
                      </a:r>
                    </a:p>
                    <a:p>
                      <a:pPr algn="l">
                        <a:lnSpc>
                          <a:spcPct val="100000"/>
                        </a:lnSpc>
                        <a:spcAft>
                          <a:spcPts val="0"/>
                        </a:spcAft>
                      </a:pPr>
                      <a:r>
                        <a:rPr lang="ru-RU" sz="1300" b="0" i="0" u="none" strike="noStrike" spc="0" dirty="0" smtClean="0">
                          <a:solidFill>
                            <a:schemeClr val="tx1"/>
                          </a:solidFill>
                          <a:latin typeface="Times New Roman" pitchFamily="18" charset="0"/>
                          <a:ea typeface="Times New Roman"/>
                          <a:cs typeface="Times New Roman" pitchFamily="18" charset="0"/>
                        </a:rPr>
                        <a:t>МБОУ «СОШ №…»</a:t>
                      </a:r>
                      <a:endParaRPr lang="ru-RU" sz="1300" dirty="0">
                        <a:solidFill>
                          <a:schemeClr val="tx1"/>
                        </a:solidFill>
                        <a:latin typeface="Times New Roman" pitchFamily="18" charset="0"/>
                        <a:ea typeface="Times New Roman"/>
                        <a:cs typeface="Times New Roman" pitchFamily="18" charset="0"/>
                      </a:endParaRPr>
                    </a:p>
                  </a:txBody>
                  <a:tcPr marL="108000" marR="72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Заполняется в соответствии с датами в таблице «Мероприятия психолого-педагогической реабилитации» в  </a:t>
                      </a:r>
                      <a:r>
                        <a:rPr lang="ru-RU" sz="1300" b="0" i="0" u="none" strike="noStrike" spc="0" dirty="0" smtClean="0">
                          <a:solidFill>
                            <a:srgbClr val="FF0000"/>
                          </a:solidFill>
                          <a:latin typeface="Times New Roman" pitchFamily="18" charset="0"/>
                          <a:ea typeface="Century Gothic"/>
                          <a:cs typeface="Times New Roman" pitchFamily="18" charset="0"/>
                        </a:rPr>
                        <a:t>ИПР</a:t>
                      </a:r>
                    </a:p>
                    <a:p>
                      <a:pPr marL="342900" indent="-342900" algn="l">
                        <a:lnSpc>
                          <a:spcPct val="100000"/>
                        </a:lnSpc>
                        <a:spcAft>
                          <a:spcPts val="0"/>
                        </a:spcAft>
                        <a:buNone/>
                      </a:pPr>
                      <a:r>
                        <a:rPr lang="ru-RU" sz="1300" dirty="0" err="1" smtClean="0">
                          <a:latin typeface="Times New Roman" pitchFamily="18" charset="0"/>
                          <a:cs typeface="Times New Roman" pitchFamily="18" charset="0"/>
                        </a:rPr>
                        <a:t>пп</a:t>
                      </a:r>
                      <a:r>
                        <a:rPr lang="ru-RU" sz="1300" dirty="0" smtClean="0">
                          <a:latin typeface="Times New Roman" pitchFamily="18" charset="0"/>
                          <a:cs typeface="Times New Roman" pitchFamily="18" charset="0"/>
                        </a:rPr>
                        <a:t>. 1 Дата разработки ИПРА </a:t>
                      </a:r>
                      <a:r>
                        <a:rPr lang="ru-RU" sz="1300" dirty="0" err="1" smtClean="0">
                          <a:latin typeface="Times New Roman" pitchFamily="18" charset="0"/>
                          <a:cs typeface="Times New Roman" pitchFamily="18" charset="0"/>
                        </a:rPr>
                        <a:t>инвалида:_________________</a:t>
                      </a:r>
                      <a:endParaRPr lang="ru-RU" sz="1300" dirty="0" smtClean="0">
                        <a:latin typeface="Times New Roman" pitchFamily="18" charset="0"/>
                        <a:cs typeface="Times New Roman" pitchFamily="18" charset="0"/>
                      </a:endParaRPr>
                    </a:p>
                    <a:p>
                      <a:pPr marL="228600" marR="0" indent="-228600" algn="l" defTabSz="914400" rtl="0" eaLnBrk="1" fontAlgn="auto" latinLnBrk="0" hangingPunct="1">
                        <a:lnSpc>
                          <a:spcPct val="100000"/>
                        </a:lnSpc>
                        <a:spcBef>
                          <a:spcPts val="0"/>
                        </a:spcBef>
                        <a:spcAft>
                          <a:spcPts val="0"/>
                        </a:spcAft>
                        <a:buClrTx/>
                        <a:buSzTx/>
                        <a:buFontTx/>
                        <a:buNone/>
                        <a:tabLst/>
                        <a:defRPr/>
                      </a:pPr>
                      <a:r>
                        <a:rPr lang="ru-RU" sz="1300" dirty="0" smtClean="0">
                          <a:latin typeface="Times New Roman" pitchFamily="18" charset="0"/>
                          <a:cs typeface="Times New Roman" pitchFamily="18" charset="0"/>
                        </a:rPr>
                        <a:t>        17. ИПРА инвалида разработана впервые, повторно (нужное подчеркнуть) на срок до: ____________</a:t>
                      </a:r>
                      <a:r>
                        <a:rPr lang="ru-RU" sz="1300" u="none" strike="noStrike" kern="1200" dirty="0" smtClean="0">
                          <a:solidFill>
                            <a:schemeClr val="tx1"/>
                          </a:solidFill>
                          <a:latin typeface="Times New Roman" pitchFamily="18" charset="0"/>
                          <a:ea typeface="+mn-ea"/>
                          <a:cs typeface="Times New Roman" pitchFamily="18" charset="0"/>
                        </a:rPr>
                        <a:t/>
                      </a:r>
                      <a:br>
                        <a:rPr lang="ru-RU" sz="1300" u="none" strike="noStrike" kern="1200" dirty="0" smtClean="0">
                          <a:solidFill>
                            <a:schemeClr val="tx1"/>
                          </a:solidFill>
                          <a:latin typeface="Times New Roman" pitchFamily="18" charset="0"/>
                          <a:ea typeface="+mn-ea"/>
                          <a:cs typeface="Times New Roman" pitchFamily="18" charset="0"/>
                        </a:rPr>
                      </a:br>
                      <a:endParaRPr lang="ru-RU" sz="1300" u="none" strike="noStrike" kern="1200" dirty="0" smtClean="0">
                        <a:solidFill>
                          <a:schemeClr val="tx1"/>
                        </a:solidFill>
                        <a:latin typeface="Times New Roman" pitchFamily="18" charset="0"/>
                        <a:ea typeface="+mn-ea"/>
                        <a:cs typeface="Times New Roman" pitchFamily="18" charset="0"/>
                      </a:endParaRPr>
                    </a:p>
                    <a:p>
                      <a:pPr marL="228600" indent="-228600" algn="l">
                        <a:lnSpc>
                          <a:spcPct val="100000"/>
                        </a:lnSpc>
                        <a:spcAft>
                          <a:spcPts val="0"/>
                        </a:spcAft>
                        <a:buAutoNum type="arabicPeriod"/>
                      </a:pPr>
                      <a:endParaRPr lang="ru-RU" sz="1300" dirty="0">
                        <a:solidFill>
                          <a:srgbClr val="000000"/>
                        </a:solidFill>
                        <a:latin typeface="Times New Roman" pitchFamily="18" charset="0"/>
                        <a:ea typeface="Times New Roman"/>
                        <a:cs typeface="Times New Roman" pitchFamily="18" charset="0"/>
                      </a:endParaRPr>
                    </a:p>
                  </a:txBody>
                  <a:tcPr marL="108000" marR="72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27000" algn="l">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Прописываем «выполнено»,</a:t>
                      </a:r>
                      <a:endParaRPr lang="ru-RU" sz="1300" dirty="0">
                        <a:solidFill>
                          <a:srgbClr val="000000"/>
                        </a:solidFill>
                        <a:latin typeface="Times New Roman" pitchFamily="18" charset="0"/>
                        <a:ea typeface="Times New Roman"/>
                        <a:cs typeface="Times New Roman" pitchFamily="18" charset="0"/>
                      </a:endParaRPr>
                    </a:p>
                    <a:p>
                      <a:pPr marL="127000" algn="l">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«не выполнено» прописывается только в том случае, если ребенок с умственной отсталостью учиться в общеобразовательной </a:t>
                      </a:r>
                      <a:r>
                        <a:rPr lang="ru-RU" sz="1300" b="0" i="0" u="none" strike="noStrike" spc="0" dirty="0" smtClean="0">
                          <a:solidFill>
                            <a:srgbClr val="FF0000"/>
                          </a:solidFill>
                          <a:latin typeface="Times New Roman" pitchFamily="18" charset="0"/>
                          <a:ea typeface="Century Gothic"/>
                          <a:cs typeface="Times New Roman" pitchFamily="18" charset="0"/>
                        </a:rPr>
                        <a:t>школе по ООП</a:t>
                      </a:r>
                      <a:endParaRPr lang="ru-RU" sz="1300" dirty="0">
                        <a:solidFill>
                          <a:srgbClr val="000000"/>
                        </a:solidFill>
                        <a:latin typeface="Times New Roman" pitchFamily="18" charset="0"/>
                        <a:ea typeface="Times New Roman"/>
                        <a:cs typeface="Times New Roman" pitchFamily="18" charset="0"/>
                      </a:endParaRPr>
                    </a:p>
                  </a:txBody>
                  <a:tcPr marL="108000" marR="72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042295">
                <a:tc>
                  <a:txBody>
                    <a:bodyPr/>
                    <a:lstStyle/>
                    <a:p>
                      <a:pPr algn="l">
                        <a:lnSpc>
                          <a:spcPct val="100000"/>
                        </a:lnSpc>
                        <a:spcAft>
                          <a:spcPts val="0"/>
                        </a:spcAft>
                      </a:pPr>
                      <a:r>
                        <a:rPr lang="ru-RU" sz="1300" b="0" i="0" u="none" strike="noStrike" spc="0" dirty="0">
                          <a:solidFill>
                            <a:srgbClr val="000000"/>
                          </a:solidFill>
                          <a:latin typeface="Times New Roman" pitchFamily="18" charset="0"/>
                          <a:ea typeface="Century Gothic"/>
                          <a:cs typeface="Times New Roman" pitchFamily="18" charset="0"/>
                        </a:rPr>
                        <a:t>Адаптированная основная образовательная программа</a:t>
                      </a:r>
                      <a:endParaRPr lang="ru-RU" sz="1300" dirty="0">
                        <a:solidFill>
                          <a:srgbClr val="000000"/>
                        </a:solidFill>
                        <a:latin typeface="Times New Roman" pitchFamily="18" charset="0"/>
                        <a:ea typeface="Times New Roman"/>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algn="l" defTabSz="914400" rtl="0" eaLnBrk="1" latinLnBrk="0" hangingPunct="1">
                        <a:lnSpc>
                          <a:spcPct val="100000"/>
                        </a:lnSpc>
                        <a:spcAft>
                          <a:spcPts val="0"/>
                        </a:spcAft>
                      </a:pPr>
                      <a:r>
                        <a:rPr lang="ru-RU" sz="1300" b="0" i="0" u="none" strike="noStrike" kern="1200" spc="0" dirty="0" smtClean="0">
                          <a:solidFill>
                            <a:srgbClr val="FF0000"/>
                          </a:solidFill>
                          <a:latin typeface="Times New Roman" pitchFamily="18" charset="0"/>
                          <a:ea typeface="Century Gothic"/>
                          <a:cs typeface="Times New Roman" pitchFamily="18" charset="0"/>
                        </a:rPr>
                        <a:t>Прописывается краткое наименование учреждения по Уставу, в случае, если ребенок обучается в школе для детей с ОВЗ или ДОУ</a:t>
                      </a:r>
                    </a:p>
                    <a:p>
                      <a:pPr algn="l">
                        <a:lnSpc>
                          <a:spcPct val="100000"/>
                        </a:lnSpc>
                        <a:spcAft>
                          <a:spcPts val="0"/>
                        </a:spcAft>
                      </a:pPr>
                      <a:endParaRPr lang="ru-RU" sz="1300" b="0" i="0" u="none" strike="noStrike" kern="1200" spc="0" dirty="0" smtClean="0">
                        <a:solidFill>
                          <a:schemeClr val="tx1"/>
                        </a:solidFill>
                        <a:latin typeface="Times New Roman" pitchFamily="18" charset="0"/>
                        <a:ea typeface="Times New Roman"/>
                        <a:cs typeface="Times New Roman" pitchFamily="18" charset="0"/>
                      </a:endParaRPr>
                    </a:p>
                    <a:p>
                      <a:pPr algn="l">
                        <a:lnSpc>
                          <a:spcPct val="100000"/>
                        </a:lnSpc>
                        <a:spcAft>
                          <a:spcPts val="0"/>
                        </a:spcAft>
                      </a:pPr>
                      <a:r>
                        <a:rPr lang="ru-RU" sz="1300" b="0" i="0" u="none" strike="noStrike" kern="1200" spc="0" dirty="0" smtClean="0">
                          <a:solidFill>
                            <a:schemeClr val="tx1"/>
                          </a:solidFill>
                          <a:latin typeface="Times New Roman" pitchFamily="18" charset="0"/>
                          <a:ea typeface="Times New Roman"/>
                          <a:cs typeface="Times New Roman" pitchFamily="18" charset="0"/>
                        </a:rPr>
                        <a:t>ГБОУ </a:t>
                      </a:r>
                      <a:r>
                        <a:rPr lang="ru-RU" sz="1300" b="0" i="0" u="none" strike="noStrike" kern="1200" spc="0" dirty="0" smtClean="0">
                          <a:solidFill>
                            <a:schemeClr val="tx1"/>
                          </a:solidFill>
                          <a:latin typeface="Times New Roman" pitchFamily="18" charset="0"/>
                          <a:ea typeface="Times New Roman"/>
                          <a:cs typeface="Times New Roman" pitchFamily="18" charset="0"/>
                        </a:rPr>
                        <a:t>«……. </a:t>
                      </a:r>
                      <a:r>
                        <a:rPr lang="ru-RU" sz="1300" b="0" i="0" u="none" strike="noStrike" kern="1200" spc="0" dirty="0" smtClean="0">
                          <a:solidFill>
                            <a:schemeClr val="tx1"/>
                          </a:solidFill>
                          <a:latin typeface="Times New Roman" pitchFamily="18" charset="0"/>
                          <a:ea typeface="Times New Roman"/>
                          <a:cs typeface="Times New Roman" pitchFamily="18" charset="0"/>
                        </a:rPr>
                        <a:t>школа №</a:t>
                      </a:r>
                      <a:r>
                        <a:rPr lang="ru-RU" sz="1300" b="0" i="0" u="none" strike="noStrike" kern="1200" spc="0" dirty="0" smtClean="0">
                          <a:solidFill>
                            <a:schemeClr val="tx1"/>
                          </a:solidFill>
                          <a:latin typeface="Times New Roman" pitchFamily="18" charset="0"/>
                          <a:ea typeface="Times New Roman"/>
                          <a:cs typeface="Times New Roman" pitchFamily="18" charset="0"/>
                        </a:rPr>
                        <a:t>… для детей с ОВЗ»</a:t>
                      </a:r>
                      <a:endParaRPr lang="ru-RU" sz="1300" b="0" i="0" u="none" strike="noStrike" kern="1200" spc="0" dirty="0" smtClean="0">
                        <a:solidFill>
                          <a:schemeClr val="tx1"/>
                        </a:solidFill>
                        <a:latin typeface="Times New Roman" pitchFamily="18" charset="0"/>
                        <a:ea typeface="Times New Roman"/>
                        <a:cs typeface="Times New Roman" pitchFamily="18" charset="0"/>
                      </a:endParaRPr>
                    </a:p>
                  </a:txBody>
                  <a:tcPr marL="108000" marR="72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Заполняется в соответствии с датами в таблице «Мероприятия психолого-педагогической реабилитации» в  </a:t>
                      </a:r>
                      <a:r>
                        <a:rPr lang="ru-RU" sz="1300" b="0" i="0" u="none" strike="noStrike" spc="0" dirty="0" smtClean="0">
                          <a:solidFill>
                            <a:srgbClr val="FF0000"/>
                          </a:solidFill>
                          <a:latin typeface="Times New Roman" pitchFamily="18" charset="0"/>
                          <a:ea typeface="Century Gothic"/>
                          <a:cs typeface="Times New Roman" pitchFamily="18" charset="0"/>
                        </a:rPr>
                        <a:t>ИПР</a:t>
                      </a:r>
                    </a:p>
                    <a:p>
                      <a:pPr rtl="0" eaLnBrk="1" latinLnBrk="0" hangingPunct="1">
                        <a:lnSpc>
                          <a:spcPct val="100000"/>
                        </a:lnSpc>
                      </a:pPr>
                      <a:r>
                        <a:rPr lang="ru-RU" sz="1300" kern="1200" dirty="0" err="1" smtClean="0">
                          <a:solidFill>
                            <a:schemeClr val="tx1"/>
                          </a:solidFill>
                          <a:latin typeface="Times New Roman" pitchFamily="18" charset="0"/>
                          <a:ea typeface="+mn-ea"/>
                          <a:cs typeface="Times New Roman" pitchFamily="18" charset="0"/>
                        </a:rPr>
                        <a:t>пп</a:t>
                      </a:r>
                      <a:r>
                        <a:rPr lang="ru-RU" sz="1300" kern="1200" dirty="0" smtClean="0">
                          <a:solidFill>
                            <a:schemeClr val="tx1"/>
                          </a:solidFill>
                          <a:latin typeface="Times New Roman" pitchFamily="18" charset="0"/>
                          <a:ea typeface="+mn-ea"/>
                          <a:cs typeface="Times New Roman" pitchFamily="18" charset="0"/>
                        </a:rPr>
                        <a:t>. 1 Дата разработки ИПРА </a:t>
                      </a:r>
                      <a:r>
                        <a:rPr lang="ru-RU" sz="1300" kern="1200" dirty="0" err="1" smtClean="0">
                          <a:solidFill>
                            <a:schemeClr val="tx1"/>
                          </a:solidFill>
                          <a:latin typeface="Times New Roman" pitchFamily="18" charset="0"/>
                          <a:ea typeface="+mn-ea"/>
                          <a:cs typeface="Times New Roman" pitchFamily="18" charset="0"/>
                        </a:rPr>
                        <a:t>инвалида:_________________</a:t>
                      </a:r>
                      <a:endParaRPr lang="ru-RU" sz="1300" kern="1200" dirty="0" smtClean="0">
                        <a:solidFill>
                          <a:schemeClr val="tx1"/>
                        </a:solidFill>
                        <a:latin typeface="Times New Roman" pitchFamily="18" charset="0"/>
                        <a:ea typeface="+mn-ea"/>
                        <a:cs typeface="Times New Roman" pitchFamily="18" charset="0"/>
                      </a:endParaRPr>
                    </a:p>
                    <a:p>
                      <a:pPr>
                        <a:lnSpc>
                          <a:spcPct val="100000"/>
                        </a:lnSpc>
                      </a:pPr>
                      <a:r>
                        <a:rPr lang="ru-RU" sz="1300" kern="1200" dirty="0" smtClean="0">
                          <a:solidFill>
                            <a:schemeClr val="tx1"/>
                          </a:solidFill>
                          <a:latin typeface="Times New Roman" pitchFamily="18" charset="0"/>
                          <a:ea typeface="+mn-ea"/>
                          <a:cs typeface="Times New Roman" pitchFamily="18" charset="0"/>
                        </a:rPr>
                        <a:t>        17. ИПРА инвалида разработана впервые, повторно (нужное подчеркнуть) на срок до: ____________</a:t>
                      </a:r>
                      <a:endParaRPr lang="ru-RU" sz="1300" dirty="0">
                        <a:solidFill>
                          <a:srgbClr val="000000"/>
                        </a:solidFill>
                        <a:latin typeface="Times New Roman" pitchFamily="18" charset="0"/>
                        <a:ea typeface="Times New Roman"/>
                        <a:cs typeface="Times New Roman" pitchFamily="18" charset="0"/>
                      </a:endParaRPr>
                    </a:p>
                  </a:txBody>
                  <a:tcPr marL="108000" marR="72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l">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Прописываем «выполнено»</a:t>
                      </a:r>
                      <a:endParaRPr lang="ru-RU" sz="1300" dirty="0">
                        <a:solidFill>
                          <a:srgbClr val="000000"/>
                        </a:solidFill>
                        <a:latin typeface="Times New Roman" pitchFamily="18" charset="0"/>
                        <a:ea typeface="Times New Roman"/>
                        <a:cs typeface="Times New Roman" pitchFamily="18" charset="0"/>
                      </a:endParaRPr>
                    </a:p>
                  </a:txBody>
                  <a:tcPr marL="108000" marR="72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3" name="Дата 2"/>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16</a:t>
            </a:fld>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635056441"/>
              </p:ext>
            </p:extLst>
          </p:nvPr>
        </p:nvGraphicFramePr>
        <p:xfrm>
          <a:off x="539552" y="620688"/>
          <a:ext cx="8136904" cy="3744416"/>
        </p:xfrm>
        <a:graphic>
          <a:graphicData uri="http://schemas.openxmlformats.org/drawingml/2006/table">
            <a:tbl>
              <a:tblPr/>
              <a:tblGrid>
                <a:gridCol w="1472392"/>
                <a:gridCol w="2247336"/>
                <a:gridCol w="2148052"/>
                <a:gridCol w="2269124"/>
              </a:tblGrid>
              <a:tr h="724324">
                <a:tc>
                  <a:txBody>
                    <a:bodyPr/>
                    <a:lstStyle/>
                    <a:p>
                      <a:pPr algn="ctr" defTabSz="914400" rtl="0" eaLnBrk="1" latinLnBrk="0" hangingPunct="1">
                        <a:lnSpc>
                          <a:spcPct val="115000"/>
                        </a:lnSpc>
                        <a:spcAft>
                          <a:spcPts val="0"/>
                        </a:spcAft>
                      </a:pPr>
                      <a:r>
                        <a:rPr lang="ru-RU" sz="1300" b="0" i="0" u="none" strike="noStrike" kern="1200" spc="0" dirty="0">
                          <a:solidFill>
                            <a:srgbClr val="000000"/>
                          </a:solidFill>
                          <a:latin typeface="Times New Roman" pitchFamily="18" charset="0"/>
                          <a:ea typeface="Century Gothic"/>
                          <a:cs typeface="Times New Roman" pitchFamily="18" charset="0"/>
                        </a:rPr>
                        <a:t>Наименование мероприятия</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139700" algn="ctr" defTabSz="914400" rtl="0" eaLnBrk="1" latinLnBrk="0" hangingPunct="1">
                        <a:lnSpc>
                          <a:spcPct val="115000"/>
                        </a:lnSpc>
                        <a:spcAft>
                          <a:spcPts val="0"/>
                        </a:spcAft>
                      </a:pPr>
                      <a:r>
                        <a:rPr lang="ru-RU" sz="1300" b="0" i="0" u="none" strike="noStrike" kern="1200" spc="0" dirty="0" smtClean="0">
                          <a:solidFill>
                            <a:srgbClr val="000000"/>
                          </a:solidFill>
                          <a:latin typeface="Times New Roman" pitchFamily="18" charset="0"/>
                          <a:ea typeface="Century Gothic"/>
                          <a:cs typeface="Times New Roman" pitchFamily="18" charset="0"/>
                        </a:rPr>
                        <a:t>Исполнитель мероприятия</a:t>
                      </a:r>
                      <a:endParaRPr lang="ru-RU" sz="1300" b="0" i="0" u="none" strike="noStrike" kern="1200" spc="0" dirty="0">
                        <a:solidFill>
                          <a:srgbClr val="000000"/>
                        </a:solidFill>
                        <a:latin typeface="Times New Roman" pitchFamily="18" charset="0"/>
                        <a:ea typeface="Century Gothic"/>
                        <a:cs typeface="Times New Roman"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defTabSz="914400" rtl="0" eaLnBrk="1" latinLnBrk="0" hangingPunct="1">
                        <a:lnSpc>
                          <a:spcPct val="115000"/>
                        </a:lnSpc>
                        <a:spcAft>
                          <a:spcPts val="0"/>
                        </a:spcAft>
                      </a:pPr>
                      <a:r>
                        <a:rPr lang="ru-RU" sz="1300" b="0" i="0" u="none" strike="noStrike" kern="1200" spc="0" dirty="0" smtClean="0">
                          <a:solidFill>
                            <a:srgbClr val="000000"/>
                          </a:solidFill>
                          <a:latin typeface="Times New Roman" pitchFamily="18" charset="0"/>
                          <a:ea typeface="Century Gothic"/>
                          <a:cs typeface="Times New Roman" pitchFamily="18" charset="0"/>
                        </a:rPr>
                        <a:t>Дата исполнения</a:t>
                      </a:r>
                      <a:endParaRPr lang="ru-RU" sz="1300" b="0" i="0" u="none" strike="noStrike" kern="1200" spc="0" dirty="0">
                        <a:solidFill>
                          <a:srgbClr val="000000"/>
                        </a:solidFill>
                        <a:latin typeface="Times New Roman" pitchFamily="18" charset="0"/>
                        <a:ea typeface="Century Gothic"/>
                        <a:cs typeface="Times New Roman" pitchFamily="18" charset="0"/>
                      </a:endParaRPr>
                    </a:p>
                    <a:p>
                      <a:pPr marL="127000" algn="ctr" defTabSz="914400" rtl="0" eaLnBrk="1" latinLnBrk="0" hangingPunct="1">
                        <a:lnSpc>
                          <a:spcPct val="115000"/>
                        </a:lnSpc>
                        <a:spcAft>
                          <a:spcPts val="0"/>
                        </a:spcAft>
                      </a:pPr>
                      <a:r>
                        <a:rPr lang="ru-RU" sz="1300" b="0" i="0" u="none" strike="noStrike" kern="1200" spc="0" dirty="0">
                          <a:solidFill>
                            <a:srgbClr val="000000"/>
                          </a:solidFill>
                          <a:latin typeface="Times New Roman" pitchFamily="18" charset="0"/>
                          <a:ea typeface="Century Gothic"/>
                          <a:cs typeface="Times New Roman" pitchFamily="18" charset="0"/>
                        </a:rPr>
                        <a:t>мероприятия</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defTabSz="914400" rtl="0" eaLnBrk="1" latinLnBrk="0" hangingPunct="1">
                        <a:lnSpc>
                          <a:spcPct val="115000"/>
                        </a:lnSpc>
                        <a:spcAft>
                          <a:spcPts val="0"/>
                        </a:spcAft>
                      </a:pPr>
                      <a:r>
                        <a:rPr lang="ru-RU" sz="1300" b="0" i="0" u="none" strike="noStrike" kern="1200" spc="0" dirty="0" smtClean="0">
                          <a:solidFill>
                            <a:srgbClr val="000000"/>
                          </a:solidFill>
                          <a:latin typeface="Times New Roman" pitchFamily="18" charset="0"/>
                          <a:ea typeface="Century Gothic"/>
                          <a:cs typeface="Times New Roman" pitchFamily="18" charset="0"/>
                        </a:rPr>
                        <a:t>Результат выполнения</a:t>
                      </a:r>
                      <a:endParaRPr lang="ru-RU" sz="1300" b="0" i="0" u="none" strike="noStrike" kern="1200" spc="0" dirty="0">
                        <a:solidFill>
                          <a:srgbClr val="000000"/>
                        </a:solidFill>
                        <a:latin typeface="Times New Roman" pitchFamily="18" charset="0"/>
                        <a:ea typeface="Century Gothic"/>
                        <a:cs typeface="Times New Roman" pitchFamily="18" charset="0"/>
                      </a:endParaRPr>
                    </a:p>
                    <a:p>
                      <a:pPr marL="215900" algn="ctr" defTabSz="914400" rtl="0" eaLnBrk="1" latinLnBrk="0" hangingPunct="1">
                        <a:lnSpc>
                          <a:spcPct val="115000"/>
                        </a:lnSpc>
                        <a:spcAft>
                          <a:spcPts val="0"/>
                        </a:spcAft>
                      </a:pPr>
                      <a:r>
                        <a:rPr lang="ru-RU" sz="1300" b="0" i="0" u="none" strike="noStrike" kern="1200" spc="0" dirty="0">
                          <a:solidFill>
                            <a:srgbClr val="000000"/>
                          </a:solidFill>
                          <a:latin typeface="Times New Roman" pitchFamily="18" charset="0"/>
                          <a:ea typeface="Century Gothic"/>
                          <a:cs typeface="Times New Roman" pitchFamily="18" charset="0"/>
                        </a:rPr>
                        <a:t>мероприятия</a:t>
                      </a:r>
                    </a:p>
                    <a:p>
                      <a:pPr marL="127000" algn="ctr" defTabSz="914400" rtl="0" eaLnBrk="1" latinLnBrk="0" hangingPunct="1">
                        <a:lnSpc>
                          <a:spcPct val="115000"/>
                        </a:lnSpc>
                        <a:spcAft>
                          <a:spcPts val="0"/>
                        </a:spcAft>
                      </a:pPr>
                      <a:r>
                        <a:rPr lang="ru-RU" sz="1300" b="0" i="0" u="none" strike="noStrike" kern="1200" spc="0" dirty="0">
                          <a:solidFill>
                            <a:srgbClr val="000000"/>
                          </a:solidFill>
                          <a:latin typeface="Times New Roman" pitchFamily="18" charset="0"/>
                          <a:ea typeface="Century Gothic"/>
                          <a:cs typeface="Times New Roman" pitchFamily="18" charset="0"/>
                        </a:rPr>
                        <a:t>(</a:t>
                      </a:r>
                      <a:r>
                        <a:rPr lang="ru-RU" sz="1300" b="0" i="0" u="none" strike="noStrike" kern="1200" spc="0" dirty="0" smtClean="0">
                          <a:solidFill>
                            <a:srgbClr val="000000"/>
                          </a:solidFill>
                          <a:latin typeface="Times New Roman" pitchFamily="18" charset="0"/>
                          <a:ea typeface="Century Gothic"/>
                          <a:cs typeface="Times New Roman" pitchFamily="18" charset="0"/>
                        </a:rPr>
                        <a:t>выполнено/не выполнено</a:t>
                      </a:r>
                      <a:r>
                        <a:rPr lang="ru-RU" sz="1300" b="0" i="0" u="none" strike="noStrike" kern="1200" spc="0" dirty="0">
                          <a:solidFill>
                            <a:srgbClr val="000000"/>
                          </a:solidFill>
                          <a:latin typeface="Times New Roman" pitchFamily="18" charset="0"/>
                          <a:ea typeface="Century Gothic"/>
                          <a:cs typeface="Times New Roman" pitchFamily="18" charset="0"/>
                        </a:rPr>
                        <a: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020092">
                <a:tc>
                  <a:txBody>
                    <a:bodyPr/>
                    <a:lstStyle/>
                    <a:p>
                      <a:pPr marL="0" algn="l" defTabSz="914400" rtl="0" eaLnBrk="1" latinLnBrk="0" hangingPunct="1">
                        <a:lnSpc>
                          <a:spcPct val="115000"/>
                        </a:lnSpc>
                        <a:spcAft>
                          <a:spcPts val="0"/>
                        </a:spcAft>
                      </a:pPr>
                      <a:r>
                        <a:rPr lang="ru-RU" sz="1300" b="0" i="0" u="none" strike="noStrike" kern="1200" spc="0" dirty="0">
                          <a:solidFill>
                            <a:srgbClr val="FF0000"/>
                          </a:solidFill>
                          <a:latin typeface="Times New Roman" pitchFamily="18" charset="0"/>
                          <a:ea typeface="Century Gothic"/>
                          <a:cs typeface="Times New Roman" pitchFamily="18" charset="0"/>
                        </a:rPr>
                        <a:t>Специальные педагогические условия для получения образования</a:t>
                      </a:r>
                    </a:p>
                  </a:txBody>
                  <a:tcPr marL="108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l" defTabSz="914400" rtl="0" eaLnBrk="1" latinLnBrk="0" hangingPunct="1">
                        <a:lnSpc>
                          <a:spcPct val="115000"/>
                        </a:lnSpc>
                        <a:spcAft>
                          <a:spcPts val="0"/>
                        </a:spcAft>
                      </a:pPr>
                      <a:r>
                        <a:rPr lang="ru-RU" sz="1300" b="0" i="0" u="none" strike="noStrike" kern="1200" spc="0" dirty="0" smtClean="0">
                          <a:solidFill>
                            <a:srgbClr val="FF0000"/>
                          </a:solidFill>
                          <a:latin typeface="Times New Roman" pitchFamily="18" charset="0"/>
                          <a:ea typeface="Century Gothic"/>
                          <a:cs typeface="Times New Roman" pitchFamily="18" charset="0"/>
                        </a:rPr>
                        <a:t>Прописываем условия, которые создали для ребенка в </a:t>
                      </a:r>
                      <a:r>
                        <a:rPr lang="ru-RU" sz="1300" b="0" i="0" u="none" strike="noStrike" kern="1200" spc="0" dirty="0" smtClean="0">
                          <a:solidFill>
                            <a:srgbClr val="FF0000"/>
                          </a:solidFill>
                          <a:latin typeface="Times New Roman" pitchFamily="18" charset="0"/>
                          <a:ea typeface="Century Gothic"/>
                          <a:cs typeface="Times New Roman" pitchFamily="18" charset="0"/>
                        </a:rPr>
                        <a:t>соответствии </a:t>
                      </a:r>
                      <a:r>
                        <a:rPr lang="ru-RU" sz="1300" b="0" i="0" u="none" strike="noStrike" kern="1200" spc="0" dirty="0" smtClean="0">
                          <a:solidFill>
                            <a:srgbClr val="FF0000"/>
                          </a:solidFill>
                          <a:latin typeface="Times New Roman" pitchFamily="18" charset="0"/>
                          <a:ea typeface="Century Gothic"/>
                          <a:cs typeface="Times New Roman" pitchFamily="18" charset="0"/>
                        </a:rPr>
                        <a:t>с потребностями ребенка</a:t>
                      </a:r>
                      <a:endParaRPr lang="ru-RU" sz="1300" b="0" i="0" u="none" strike="noStrike" kern="1200" spc="0" dirty="0">
                        <a:solidFill>
                          <a:srgbClr val="FF0000"/>
                        </a:solidFill>
                        <a:latin typeface="Times New Roman" pitchFamily="18" charset="0"/>
                        <a:ea typeface="Century Gothic"/>
                        <a:cs typeface="Times New Roman" pitchFamily="18" charset="0"/>
                      </a:endParaRPr>
                    </a:p>
                  </a:txBody>
                  <a:tcPr marL="108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l" rtl="0" eaLnBrk="1" latinLnBrk="0" hangingPunct="1"/>
                      <a:r>
                        <a:rPr lang="ru-RU" sz="1300" b="0" i="0" u="none" strike="noStrike" kern="1200" spc="0" dirty="0">
                          <a:solidFill>
                            <a:srgbClr val="FF0000"/>
                          </a:solidFill>
                          <a:latin typeface="Times New Roman" pitchFamily="18" charset="0"/>
                          <a:ea typeface="Century Gothic"/>
                          <a:cs typeface="Times New Roman" pitchFamily="18" charset="0"/>
                        </a:rPr>
                        <a:t>Заполняется в соответствии с датами в таблице «Мероприятия психолого-педагогической реабилитации» в  </a:t>
                      </a:r>
                      <a:r>
                        <a:rPr lang="ru-RU" sz="1300" b="0" i="0" u="none" strike="noStrike" kern="1200" spc="0" dirty="0" smtClean="0">
                          <a:solidFill>
                            <a:srgbClr val="FF0000"/>
                          </a:solidFill>
                          <a:latin typeface="Times New Roman" pitchFamily="18" charset="0"/>
                          <a:ea typeface="Century Gothic"/>
                          <a:cs typeface="Times New Roman" pitchFamily="18" charset="0"/>
                        </a:rPr>
                        <a:t>ИПР </a:t>
                      </a:r>
                    </a:p>
                    <a:p>
                      <a:pPr algn="l" rtl="0" eaLnBrk="1" latinLnBrk="0" hangingPunct="1"/>
                      <a:r>
                        <a:rPr lang="ru-RU" sz="1300" kern="1200" dirty="0" err="1" smtClean="0">
                          <a:solidFill>
                            <a:schemeClr val="tx1"/>
                          </a:solidFill>
                          <a:latin typeface="Times New Roman" pitchFamily="18" charset="0"/>
                          <a:ea typeface="+mn-ea"/>
                          <a:cs typeface="Times New Roman" pitchFamily="18" charset="0"/>
                        </a:rPr>
                        <a:t>пп</a:t>
                      </a:r>
                      <a:r>
                        <a:rPr lang="ru-RU" sz="1300" kern="1200" dirty="0" smtClean="0">
                          <a:solidFill>
                            <a:schemeClr val="tx1"/>
                          </a:solidFill>
                          <a:latin typeface="Times New Roman" pitchFamily="18" charset="0"/>
                          <a:ea typeface="+mn-ea"/>
                          <a:cs typeface="Times New Roman" pitchFamily="18" charset="0"/>
                        </a:rPr>
                        <a:t>. 1 Дата разработки ИПРА </a:t>
                      </a:r>
                      <a:r>
                        <a:rPr lang="ru-RU" sz="1300" kern="1200" dirty="0" err="1" smtClean="0">
                          <a:solidFill>
                            <a:schemeClr val="tx1"/>
                          </a:solidFill>
                          <a:latin typeface="Times New Roman" pitchFamily="18" charset="0"/>
                          <a:ea typeface="+mn-ea"/>
                          <a:cs typeface="Times New Roman" pitchFamily="18" charset="0"/>
                        </a:rPr>
                        <a:t>инвалида:__________</a:t>
                      </a:r>
                      <a:endParaRPr lang="ru-RU" sz="1300" kern="1200" dirty="0" smtClean="0">
                        <a:solidFill>
                          <a:schemeClr val="tx1"/>
                        </a:solidFill>
                        <a:latin typeface="Times New Roman" pitchFamily="18" charset="0"/>
                        <a:ea typeface="+mn-ea"/>
                        <a:cs typeface="Times New Roman" pitchFamily="18" charset="0"/>
                      </a:endParaRPr>
                    </a:p>
                    <a:p>
                      <a:pPr algn="l"/>
                      <a:r>
                        <a:rPr lang="ru-RU" sz="1300" kern="1200" dirty="0" smtClean="0">
                          <a:solidFill>
                            <a:schemeClr val="tx1"/>
                          </a:solidFill>
                          <a:latin typeface="Times New Roman" pitchFamily="18" charset="0"/>
                          <a:ea typeface="+mn-ea"/>
                          <a:cs typeface="Times New Roman" pitchFamily="18" charset="0"/>
                        </a:rPr>
                        <a:t>        17. ИПРА инвалида разработана впервые, повторно (нужное подчеркнуть) на срок до: ____________</a:t>
                      </a:r>
                      <a:endParaRPr lang="ru-RU" sz="1300" b="0" i="0" u="none" strike="noStrike" kern="1200" spc="0" dirty="0">
                        <a:solidFill>
                          <a:srgbClr val="FF0000"/>
                        </a:solidFill>
                        <a:latin typeface="Times New Roman" pitchFamily="18" charset="0"/>
                        <a:ea typeface="Century Gothic"/>
                        <a:cs typeface="Times New Roman" pitchFamily="18" charset="0"/>
                      </a:endParaRPr>
                    </a:p>
                  </a:txBody>
                  <a:tcPr marL="108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algn="l" defTabSz="914400" rtl="0" eaLnBrk="1" latinLnBrk="0" hangingPunct="1">
                        <a:lnSpc>
                          <a:spcPct val="115000"/>
                        </a:lnSpc>
                        <a:spcAft>
                          <a:spcPts val="0"/>
                        </a:spcAft>
                      </a:pPr>
                      <a:r>
                        <a:rPr lang="ru-RU" sz="1300" b="0" i="0" u="none" strike="noStrike" kern="1200" spc="0" dirty="0">
                          <a:solidFill>
                            <a:srgbClr val="FF0000"/>
                          </a:solidFill>
                          <a:latin typeface="Times New Roman" pitchFamily="18" charset="0"/>
                          <a:ea typeface="Century Gothic"/>
                          <a:cs typeface="Times New Roman" pitchFamily="18" charset="0"/>
                        </a:rPr>
                        <a:t>Прописываем «выполнено»</a:t>
                      </a:r>
                    </a:p>
                  </a:txBody>
                  <a:tcPr marL="108000" marR="360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3" name="Дата 2"/>
          <p:cNvSpPr>
            <a:spLocks noGrp="1"/>
          </p:cNvSpPr>
          <p:nvPr>
            <p:ph type="dt" sz="half" idx="10"/>
          </p:nvPr>
        </p:nvSpPr>
        <p:spPr/>
        <p:txBody>
          <a:bodyPr/>
          <a:lstStyle/>
          <a:p>
            <a:r>
              <a:rPr lang="ru-RU" smtClean="0"/>
              <a:t>13.10.2016</a:t>
            </a:r>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17</a:t>
            </a:fld>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833424" cy="801624"/>
          </a:xfrm>
          <a:prstGeom prst="rect">
            <a:avLst/>
          </a:prstGeom>
        </p:spPr>
        <p:txBody>
          <a:bodyPr lIns="0" tIns="0" rIns="0" bIns="0">
            <a:noAutofit/>
          </a:bodyPr>
          <a:lstStyle/>
          <a:p>
            <a:pPr marL="546100" marR="736600" indent="0" algn="ctr">
              <a:lnSpc>
                <a:spcPts val="3360"/>
              </a:lnSpc>
              <a:spcAft>
                <a:spcPts val="420"/>
              </a:spcAft>
            </a:pPr>
            <a:r>
              <a:rPr lang="ru" sz="2400" dirty="0" smtClean="0">
                <a:latin typeface="Times New Roman" pitchFamily="18" charset="0"/>
                <a:cs typeface="Times New Roman" pitchFamily="18" charset="0"/>
              </a:rPr>
              <a:t>Особые потребности</a:t>
            </a:r>
            <a:r>
              <a:rPr lang="ru" sz="2400" dirty="0">
                <a:latin typeface="Times New Roman" pitchFamily="18" charset="0"/>
                <a:cs typeface="Times New Roman" pitchFamily="18" charset="0"/>
              </a:rPr>
              <a:t>, свойственные всем обучающимся с </a:t>
            </a:r>
            <a:r>
              <a:rPr lang="ru" sz="2400" dirty="0" smtClean="0">
                <a:latin typeface="Times New Roman" pitchFamily="18" charset="0"/>
                <a:cs typeface="Times New Roman" pitchFamily="18" charset="0"/>
              </a:rPr>
              <a:t>ОВЗ и детям-инвалидам:</a:t>
            </a:r>
            <a:endParaRPr lang="ru" sz="2400" dirty="0">
              <a:latin typeface="Times New Roman" pitchFamily="18" charset="0"/>
              <a:cs typeface="Times New Roman" pitchFamily="18" charset="0"/>
            </a:endParaRPr>
          </a:p>
        </p:txBody>
      </p:sp>
      <p:sp>
        <p:nvSpPr>
          <p:cNvPr id="3" name="Прямоугольник 2"/>
          <p:cNvSpPr/>
          <p:nvPr/>
        </p:nvSpPr>
        <p:spPr>
          <a:xfrm>
            <a:off x="467544" y="1484784"/>
            <a:ext cx="8208912" cy="3096344"/>
          </a:xfrm>
          <a:prstGeom prst="rect">
            <a:avLst/>
          </a:prstGeom>
          <a:noFill/>
        </p:spPr>
        <p:txBody>
          <a:bodyPr lIns="0" tIns="0" rIns="0" bIns="0">
            <a:noAutofit/>
          </a:bodyPr>
          <a:lstStyle/>
          <a:p>
            <a:pPr marL="180000" marR="139700" indent="180000" algn="just">
              <a:spcAft>
                <a:spcPts val="840"/>
              </a:spcAft>
              <a:buFont typeface="Wingdings" pitchFamily="2" charset="2"/>
              <a:buChar char="ü"/>
            </a:pPr>
            <a:r>
              <a:rPr lang="ru" dirty="0" smtClean="0">
                <a:latin typeface="Times New Roman" pitchFamily="18" charset="0"/>
                <a:cs typeface="Times New Roman" pitchFamily="18" charset="0"/>
              </a:rPr>
              <a:t>изменение </a:t>
            </a:r>
            <a:r>
              <a:rPr lang="ru" dirty="0">
                <a:latin typeface="Times New Roman" pitchFamily="18" charset="0"/>
                <a:cs typeface="Times New Roman" pitchFamily="18" charset="0"/>
              </a:rPr>
              <a:t>содержания образования (за счет введения в содержание образования специальных разделов, не присутствующих в </a:t>
            </a:r>
            <a:r>
              <a:rPr lang="ru" dirty="0" smtClean="0">
                <a:latin typeface="Times New Roman" pitchFamily="18" charset="0"/>
                <a:cs typeface="Times New Roman" pitchFamily="18" charset="0"/>
              </a:rPr>
              <a:t>Программе,адресованной </a:t>
            </a:r>
            <a:r>
              <a:rPr lang="ru" dirty="0">
                <a:latin typeface="Times New Roman" pitchFamily="18" charset="0"/>
                <a:cs typeface="Times New Roman" pitchFamily="18" charset="0"/>
              </a:rPr>
              <a:t>сверстникам без ограничений здоровья, за счет сокращения объема содержания</a:t>
            </a:r>
            <a:r>
              <a:rPr lang="ru" dirty="0" smtClean="0">
                <a:latin typeface="Times New Roman" pitchFamily="18" charset="0"/>
                <a:cs typeface="Times New Roman" pitchFamily="18" charset="0"/>
              </a:rPr>
              <a:t>); </a:t>
            </a:r>
          </a:p>
          <a:p>
            <a:pPr marL="180000" marR="139700" indent="180000" algn="just">
              <a:spcAft>
                <a:spcPts val="840"/>
              </a:spcAft>
              <a:buFont typeface="Wingdings" pitchFamily="2" charset="2"/>
              <a:buChar char="ü"/>
            </a:pPr>
            <a:r>
              <a:rPr lang="ru" dirty="0" smtClean="0">
                <a:latin typeface="Times New Roman" pitchFamily="18" charset="0"/>
                <a:cs typeface="Times New Roman" pitchFamily="18" charset="0"/>
              </a:rPr>
              <a:t>использование специальных методов, приёмов и средств обучения (в том числе специализированных компьютерных технологий), учитывающих особые образовательные потребности (обеспечение «обходных путей» в обучении);</a:t>
            </a:r>
          </a:p>
          <a:p>
            <a:pPr marL="180000" marR="139700" indent="180000" algn="just">
              <a:spcAft>
                <a:spcPts val="840"/>
              </a:spcAft>
              <a:buFont typeface="Wingdings" pitchFamily="2" charset="2"/>
              <a:buChar char="ü"/>
            </a:pPr>
            <a:r>
              <a:rPr lang="ru" dirty="0" smtClean="0">
                <a:latin typeface="Times New Roman" pitchFamily="18" charset="0"/>
                <a:cs typeface="Times New Roman" pitchFamily="18" charset="0"/>
              </a:rPr>
              <a:t>индивидуализация обучения (требуется в большей степени, чем для ребенка без ограничений здоровья);</a:t>
            </a:r>
          </a:p>
          <a:p>
            <a:pPr marL="180000" marR="139700" indent="180000" algn="just">
              <a:spcAft>
                <a:spcPts val="840"/>
              </a:spcAft>
              <a:buFont typeface="Wingdings" pitchFamily="2" charset="2"/>
              <a:buChar char="ü"/>
            </a:pPr>
            <a:r>
              <a:rPr lang="ru" dirty="0" smtClean="0">
                <a:latin typeface="Times New Roman" pitchFamily="18" charset="0"/>
                <a:cs typeface="Times New Roman" pitchFamily="18" charset="0"/>
              </a:rPr>
              <a:t>обеспечение особой пространственной и временной организации образовательной среды; </a:t>
            </a:r>
          </a:p>
        </p:txBody>
      </p:sp>
      <p:sp>
        <p:nvSpPr>
          <p:cNvPr id="4" name="Прямоугольник 3"/>
          <p:cNvSpPr/>
          <p:nvPr/>
        </p:nvSpPr>
        <p:spPr>
          <a:xfrm>
            <a:off x="1042416" y="1920240"/>
            <a:ext cx="128016" cy="262128"/>
          </a:xfrm>
          <a:prstGeom prst="rect">
            <a:avLst/>
          </a:prstGeom>
        </p:spPr>
        <p:txBody>
          <a:bodyPr lIns="0" tIns="0" rIns="0" bIns="0">
            <a:noAutofit/>
          </a:bodyPr>
          <a:lstStyle/>
          <a:p>
            <a:endParaRPr/>
          </a:p>
        </p:txBody>
      </p:sp>
      <p:sp>
        <p:nvSpPr>
          <p:cNvPr id="5" name="Прямоугольник 4"/>
          <p:cNvSpPr/>
          <p:nvPr/>
        </p:nvSpPr>
        <p:spPr>
          <a:xfrm>
            <a:off x="1036320" y="2913888"/>
            <a:ext cx="128016" cy="268224"/>
          </a:xfrm>
          <a:prstGeom prst="rect">
            <a:avLst/>
          </a:prstGeom>
        </p:spPr>
        <p:txBody>
          <a:bodyPr lIns="0" tIns="0" rIns="0" bIns="0">
            <a:noAutofit/>
          </a:bodyPr>
          <a:lstStyle/>
          <a:p>
            <a:pPr indent="0"/>
            <a:endParaRPr lang="ru" sz="4200" cap="small" dirty="0">
              <a:solidFill>
                <a:srgbClr val="B9B9BA"/>
              </a:solidFill>
              <a:latin typeface="Corbel"/>
            </a:endParaRPr>
          </a:p>
        </p:txBody>
      </p:sp>
      <p:sp>
        <p:nvSpPr>
          <p:cNvPr id="6" name="Прямоугольник 5"/>
          <p:cNvSpPr/>
          <p:nvPr/>
        </p:nvSpPr>
        <p:spPr>
          <a:xfrm>
            <a:off x="8967216" y="2889504"/>
            <a:ext cx="176784" cy="134112"/>
          </a:xfrm>
          <a:prstGeom prst="rect">
            <a:avLst/>
          </a:prstGeom>
          <a:solidFill>
            <a:srgbClr val="DADADB"/>
          </a:solidFill>
        </p:spPr>
        <p:txBody>
          <a:bodyPr lIns="0" tIns="0" rIns="0" bIns="0">
            <a:noAutofit/>
          </a:bodyPr>
          <a:lstStyle/>
          <a:p>
            <a:endParaRPr/>
          </a:p>
        </p:txBody>
      </p:sp>
      <p:sp>
        <p:nvSpPr>
          <p:cNvPr id="10" name="Прямоугольник 9"/>
          <p:cNvSpPr/>
          <p:nvPr/>
        </p:nvSpPr>
        <p:spPr>
          <a:xfrm>
            <a:off x="999744" y="6705600"/>
            <a:ext cx="188976" cy="152400"/>
          </a:xfrm>
          <a:prstGeom prst="rect">
            <a:avLst/>
          </a:prstGeom>
        </p:spPr>
        <p:txBody>
          <a:bodyPr lIns="0" tIns="0" rIns="0" bIns="0">
            <a:noAutofit/>
          </a:bodyPr>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833424" cy="801624"/>
          </a:xfrm>
          <a:prstGeom prst="rect">
            <a:avLst/>
          </a:prstGeom>
        </p:spPr>
        <p:txBody>
          <a:bodyPr lIns="0" tIns="0" rIns="0" bIns="0">
            <a:noAutofit/>
          </a:bodyPr>
          <a:lstStyle/>
          <a:p>
            <a:pPr marL="546100" marR="736600" indent="0" algn="ctr">
              <a:lnSpc>
                <a:spcPts val="3360"/>
              </a:lnSpc>
              <a:spcAft>
                <a:spcPts val="420"/>
              </a:spcAft>
            </a:pPr>
            <a:r>
              <a:rPr lang="ru" sz="2400" dirty="0" smtClean="0">
                <a:latin typeface="Times New Roman" pitchFamily="18" charset="0"/>
                <a:cs typeface="Times New Roman" pitchFamily="18" charset="0"/>
              </a:rPr>
              <a:t>Особые потребности</a:t>
            </a:r>
            <a:r>
              <a:rPr lang="ru" sz="2400" dirty="0">
                <a:latin typeface="Times New Roman" pitchFamily="18" charset="0"/>
                <a:cs typeface="Times New Roman" pitchFamily="18" charset="0"/>
              </a:rPr>
              <a:t>, свойственные всем обучающимся с </a:t>
            </a:r>
            <a:r>
              <a:rPr lang="ru" sz="2400" dirty="0" smtClean="0">
                <a:latin typeface="Times New Roman" pitchFamily="18" charset="0"/>
                <a:cs typeface="Times New Roman" pitchFamily="18" charset="0"/>
              </a:rPr>
              <a:t>ОВЗ и детям-инвалидам:</a:t>
            </a:r>
            <a:endParaRPr lang="ru" sz="2400" dirty="0">
              <a:latin typeface="Times New Roman" pitchFamily="18" charset="0"/>
              <a:cs typeface="Times New Roman" pitchFamily="18" charset="0"/>
            </a:endParaRPr>
          </a:p>
        </p:txBody>
      </p:sp>
      <p:sp>
        <p:nvSpPr>
          <p:cNvPr id="3" name="TextBox 2"/>
          <p:cNvSpPr txBox="1"/>
          <p:nvPr/>
        </p:nvSpPr>
        <p:spPr>
          <a:xfrm>
            <a:off x="323528" y="1124744"/>
            <a:ext cx="8640960" cy="3975447"/>
          </a:xfrm>
          <a:prstGeom prst="rect">
            <a:avLst/>
          </a:prstGeom>
          <a:noFill/>
        </p:spPr>
        <p:txBody>
          <a:bodyPr wrap="square" rtlCol="0">
            <a:spAutoFit/>
          </a:bodyPr>
          <a:lstStyle/>
          <a:p>
            <a:pPr marL="180000" marR="139700" indent="180000">
              <a:spcAft>
                <a:spcPts val="840"/>
              </a:spcAft>
              <a:buFont typeface="Wingdings" pitchFamily="2" charset="2"/>
              <a:buChar char="ü"/>
            </a:pPr>
            <a:r>
              <a:rPr lang="ru" dirty="0" smtClean="0">
                <a:latin typeface="Times New Roman" pitchFamily="18" charset="0"/>
                <a:cs typeface="Times New Roman" pitchFamily="18" charset="0"/>
              </a:rPr>
              <a:t> в максимальное расширение образовательного пространства (выход за пределы образовательного учреждения для расширения сферы жизненной компетенции)</a:t>
            </a:r>
          </a:p>
          <a:p>
            <a:pPr marL="180000" marR="38100" indent="180000">
              <a:spcAft>
                <a:spcPts val="210"/>
              </a:spcAft>
              <a:buFont typeface="Wingdings" pitchFamily="2" charset="2"/>
              <a:buChar char="ü"/>
            </a:pPr>
            <a:r>
              <a:rPr lang="ru" dirty="0" smtClean="0">
                <a:latin typeface="Times New Roman" pitchFamily="18" charset="0"/>
                <a:cs typeface="Times New Roman" pitchFamily="18" charset="0"/>
              </a:rPr>
              <a:t>психологическое сопровождение, направленное на установление взаимодействия семьи и образовательного учреждения;</a:t>
            </a:r>
          </a:p>
          <a:p>
            <a:pPr marL="180000" marR="38100" indent="180000">
              <a:spcAft>
                <a:spcPts val="210"/>
              </a:spcAft>
              <a:buFont typeface="Wingdings" pitchFamily="2" charset="2"/>
              <a:buChar char="ü"/>
            </a:pPr>
            <a:r>
              <a:rPr lang="ru" dirty="0" smtClean="0">
                <a:latin typeface="Times New Roman" pitchFamily="18" charset="0"/>
                <a:cs typeface="Times New Roman" pitchFamily="18" charset="0"/>
              </a:rPr>
              <a:t>постепенное расширение образовательного пространства, выходящего за пределы образовательного учреждения.</a:t>
            </a:r>
          </a:p>
          <a:p>
            <a:pPr marL="180000" indent="180000">
              <a:spcAft>
                <a:spcPts val="840"/>
              </a:spcAft>
              <a:buFont typeface="Wingdings" pitchFamily="2" charset="2"/>
              <a:buChar char="ü"/>
            </a:pPr>
            <a:r>
              <a:rPr lang="ru" dirty="0" smtClean="0">
                <a:latin typeface="Times New Roman" pitchFamily="18" charset="0"/>
                <a:cs typeface="Times New Roman" pitchFamily="18" charset="0"/>
              </a:rPr>
              <a:t>увеличение времени на выполнение практических работ;</a:t>
            </a:r>
          </a:p>
          <a:p>
            <a:pPr marL="180000" marR="38100" indent="180000" algn="just">
              <a:spcAft>
                <a:spcPts val="210"/>
              </a:spcAft>
              <a:buFont typeface="Wingdings" pitchFamily="2" charset="2"/>
              <a:buChar char="ü"/>
            </a:pPr>
            <a:r>
              <a:rPr lang="ru" dirty="0" smtClean="0">
                <a:latin typeface="Times New Roman" pitchFamily="18" charset="0"/>
                <a:cs typeface="Times New Roman" pitchFamily="18" charset="0"/>
              </a:rPr>
              <a:t>постановка и реализация на уроках и внеклассных мероприятиях целей, направленных на коррекцию отклонений в развитии и профилактику возникновения вторичных отклонений;</a:t>
            </a:r>
          </a:p>
          <a:p>
            <a:pPr marL="180000" marR="38100" indent="180000">
              <a:spcAft>
                <a:spcPts val="210"/>
              </a:spcAft>
              <a:buFont typeface="Wingdings" pitchFamily="2" charset="2"/>
              <a:buChar char="ü"/>
            </a:pPr>
            <a:r>
              <a:rPr lang="ru" dirty="0" smtClean="0">
                <a:latin typeface="Times New Roman" pitchFamily="18" charset="0"/>
                <a:cs typeface="Times New Roman" pitchFamily="18" charset="0"/>
              </a:rPr>
              <a:t>создание условий для развития инициативы, познавательной и общей активности, в том числе за счет привлечения к участию в различных (доступных) видах деятельности</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8394136" cy="1643050"/>
          </a:xfrm>
        </p:spPr>
        <p:txBody>
          <a:bodyPr>
            <a:noAutofit/>
          </a:bodyPr>
          <a:lstStyle/>
          <a:p>
            <a:r>
              <a:rPr lang="ru-RU" sz="2400" dirty="0" smtClean="0">
                <a:latin typeface="Times New Roman" pitchFamily="18" charset="0"/>
                <a:cs typeface="Times New Roman" pitchFamily="18" charset="0"/>
              </a:rPr>
              <a:t>Алгоритм действий с детьми с ограниченными возможностями здоровья и детьми-инвалидами, посещающих дошкольное образовательное учреждение</a:t>
            </a:r>
            <a:endParaRPr lang="ru-RU" sz="2400" dirty="0">
              <a:latin typeface="Times New Roman" pitchFamily="18" charset="0"/>
              <a:cs typeface="Times New Roman" pitchFamily="18" charset="0"/>
            </a:endParaRPr>
          </a:p>
        </p:txBody>
      </p:sp>
      <p:sp>
        <p:nvSpPr>
          <p:cNvPr id="5" name="Содержимое 4"/>
          <p:cNvSpPr>
            <a:spLocks noGrp="1"/>
          </p:cNvSpPr>
          <p:nvPr>
            <p:ph idx="1"/>
          </p:nvPr>
        </p:nvSpPr>
        <p:spPr>
          <a:xfrm>
            <a:off x="323528" y="1340768"/>
            <a:ext cx="8568952" cy="3816424"/>
          </a:xfrm>
        </p:spPr>
        <p:txBody>
          <a:bodyPr>
            <a:normAutofit/>
          </a:bodyPr>
          <a:lstStyle/>
          <a:p>
            <a:r>
              <a:rPr lang="ru-RU" sz="1800" dirty="0" smtClean="0">
                <a:latin typeface="Times New Roman" pitchFamily="18" charset="0"/>
                <a:cs typeface="Times New Roman" pitchFamily="18" charset="0"/>
              </a:rPr>
              <a:t>Первичная встреча с семьей, сбор информации о развитии ребенка, выявление образовательного запроса</a:t>
            </a:r>
          </a:p>
          <a:p>
            <a:r>
              <a:rPr lang="ru-RU" sz="1800" dirty="0" smtClean="0">
                <a:latin typeface="Times New Roman" pitchFamily="18" charset="0"/>
                <a:cs typeface="Times New Roman" pitchFamily="18" charset="0"/>
              </a:rPr>
              <a:t>Заключение договора между ДОУ и родителями (законными представителями)</a:t>
            </a:r>
          </a:p>
          <a:p>
            <a:r>
              <a:rPr lang="ru-RU" sz="1800" dirty="0" smtClean="0">
                <a:latin typeface="Times New Roman" pitchFamily="18" charset="0"/>
                <a:cs typeface="Times New Roman" pitchFamily="18" charset="0"/>
              </a:rPr>
              <a:t>Разработка АОП (АООП) на основе заключения ПМПК консилиумом ДОУ, в который входят методист и специалисты ДОУ</a:t>
            </a:r>
          </a:p>
          <a:p>
            <a:r>
              <a:rPr lang="ru-RU" sz="1800" dirty="0" smtClean="0">
                <a:latin typeface="Times New Roman" pitchFamily="18" charset="0"/>
                <a:cs typeface="Times New Roman" pitchFamily="18" charset="0"/>
              </a:rPr>
              <a:t>Составление сетки коррекционных занятий и перспективного плана для детей обучающихся в ДОУ</a:t>
            </a:r>
          </a:p>
          <a:p>
            <a:r>
              <a:rPr lang="ru-RU" sz="1800" dirty="0" smtClean="0">
                <a:latin typeface="Times New Roman" pitchFamily="18" charset="0"/>
                <a:cs typeface="Times New Roman" pitchFamily="18" charset="0"/>
              </a:rPr>
              <a:t>Создание условий в развивающей среде для ребенка с ОВЗ во время его пребывания в ДОУ</a:t>
            </a:r>
          </a:p>
          <a:p>
            <a:r>
              <a:rPr lang="ru-RU" sz="1800" dirty="0" smtClean="0">
                <a:latin typeface="Times New Roman" pitchFamily="18" charset="0"/>
                <a:cs typeface="Times New Roman" pitchFamily="18" charset="0"/>
              </a:rPr>
              <a:t>Реализация индивидуальной программы или маршрута</a:t>
            </a:r>
          </a:p>
          <a:p>
            <a:r>
              <a:rPr lang="ru-RU" sz="1800" dirty="0" smtClean="0">
                <a:latin typeface="Times New Roman" pitchFamily="18" charset="0"/>
                <a:cs typeface="Times New Roman" pitchFamily="18" charset="0"/>
              </a:rPr>
              <a:t>Проведение промежуточной диагностики и анализ</a:t>
            </a:r>
          </a:p>
          <a:p>
            <a:r>
              <a:rPr lang="ru-RU" sz="1800" dirty="0" smtClean="0">
                <a:latin typeface="Times New Roman" pitchFamily="18" charset="0"/>
                <a:cs typeface="Times New Roman" pitchFamily="18" charset="0"/>
              </a:rPr>
              <a:t>Консультирование родителей </a:t>
            </a:r>
          </a:p>
          <a:p>
            <a:endParaRPr lang="ru-RU" sz="1800" dirty="0"/>
          </a:p>
        </p:txBody>
      </p:sp>
      <p:sp>
        <p:nvSpPr>
          <p:cNvPr id="4" name="Дата 3"/>
          <p:cNvSpPr>
            <a:spLocks noGrp="1"/>
          </p:cNvSpPr>
          <p:nvPr>
            <p:ph type="dt" sz="half" idx="10"/>
          </p:nvPr>
        </p:nvSpPr>
        <p:spPr/>
        <p:txBody>
          <a:bodyPr/>
          <a:lstStyle/>
          <a:p>
            <a:r>
              <a:rPr lang="ru-RU" smtClean="0"/>
              <a:t>13.10.2016</a:t>
            </a:r>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2</a:t>
            </a:fld>
            <a:endParaRPr lang="ru-RU"/>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92696"/>
            <a:ext cx="8496944" cy="3672408"/>
          </a:xfrm>
          <a:prstGeom prst="rect">
            <a:avLst/>
          </a:prstGeom>
        </p:spPr>
        <p:txBody>
          <a:bodyPr lIns="0" tIns="0" rIns="0" bIns="0">
            <a:noAutofit/>
          </a:bodyPr>
          <a:lstStyle/>
          <a:p>
            <a:pPr marL="180000" marR="736600" algn="ctr"/>
            <a:r>
              <a:rPr lang="ru" sz="2400" dirty="0" smtClean="0">
                <a:latin typeface="Times New Roman" pitchFamily="18" charset="0"/>
                <a:cs typeface="Times New Roman" pitchFamily="18" charset="0"/>
              </a:rPr>
              <a:t>Специфические </a:t>
            </a:r>
            <a:r>
              <a:rPr lang="ru" sz="2400" dirty="0">
                <a:latin typeface="Times New Roman" pitchFamily="18" charset="0"/>
                <a:cs typeface="Times New Roman" pitchFamily="18" charset="0"/>
              </a:rPr>
              <a:t>образовательные потребности обучающихся с задержкой психического </a:t>
            </a:r>
            <a:r>
              <a:rPr lang="ru" sz="2400" dirty="0" smtClean="0">
                <a:latin typeface="Times New Roman" pitchFamily="18" charset="0"/>
                <a:cs typeface="Times New Roman" pitchFamily="18" charset="0"/>
              </a:rPr>
              <a:t>развития:</a:t>
            </a:r>
          </a:p>
          <a:p>
            <a:pPr marL="180000" marR="736600"/>
            <a:endParaRPr lang="ru" sz="2700" dirty="0">
              <a:latin typeface="Times New Roman" pitchFamily="18" charset="0"/>
              <a:cs typeface="Times New Roman" pitchFamily="18" charset="0"/>
            </a:endParaRPr>
          </a:p>
          <a:p>
            <a:pPr marL="180000" indent="0">
              <a:spcAft>
                <a:spcPts val="840"/>
              </a:spcAft>
            </a:pPr>
            <a:r>
              <a:rPr lang="ru" sz="1500" dirty="0">
                <a:solidFill>
                  <a:srgbClr val="53548A"/>
                </a:solidFill>
                <a:latin typeface="Corbel"/>
              </a:rPr>
              <a:t>•</a:t>
            </a:r>
            <a:r>
              <a:rPr lang="ru" dirty="0">
                <a:latin typeface="Times New Roman" pitchFamily="18" charset="0"/>
                <a:cs typeface="Times New Roman" pitchFamily="18" charset="0"/>
              </a:rPr>
              <a:t>наглядно-действенный характер содержания образования;</a:t>
            </a:r>
          </a:p>
          <a:p>
            <a:pPr marL="180000" indent="0">
              <a:spcAft>
                <a:spcPts val="840"/>
              </a:spcAft>
            </a:pPr>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упрощение системы учебно-познавательных задач, решаемых в процессе образования;</a:t>
            </a:r>
          </a:p>
          <a:p>
            <a:pPr marL="180000" indent="0"/>
            <a:r>
              <a:rPr lang="ru" dirty="0" smtClean="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обеспечение особой пространственной и временной организации образовательной среды;</a:t>
            </a:r>
          </a:p>
          <a:p>
            <a:pPr marL="180000" indent="0">
              <a:spcAft>
                <a:spcPts val="210"/>
              </a:spcAft>
            </a:pPr>
            <a:r>
              <a:rPr lang="ru" dirty="0" smtClean="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стимуляция познавательной активности, формирование потребности в познании окружающего мира и во взаимодействии с </a:t>
            </a:r>
            <a:r>
              <a:rPr lang="ru" dirty="0" smtClean="0">
                <a:latin typeface="Times New Roman" pitchFamily="18" charset="0"/>
                <a:cs typeface="Times New Roman" pitchFamily="18" charset="0"/>
              </a:rPr>
              <a:t>ним через ....;</a:t>
            </a:r>
            <a:endParaRPr lang="ru"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04664"/>
            <a:ext cx="8496944" cy="4392488"/>
          </a:xfrm>
          <a:prstGeom prst="rect">
            <a:avLst/>
          </a:prstGeom>
        </p:spPr>
        <p:txBody>
          <a:bodyPr lIns="0" tIns="0" rIns="0" bIns="0">
            <a:noAutofit/>
          </a:bodyPr>
          <a:lstStyle/>
          <a:p>
            <a:pPr marL="180000" marR="736600" algn="ctr"/>
            <a:r>
              <a:rPr lang="ru" sz="2400" dirty="0" smtClean="0">
                <a:latin typeface="Times New Roman" pitchFamily="18" charset="0"/>
                <a:cs typeface="Times New Roman" pitchFamily="18" charset="0"/>
              </a:rPr>
              <a:t>Специфические </a:t>
            </a:r>
            <a:r>
              <a:rPr lang="ru" sz="2400" dirty="0">
                <a:latin typeface="Times New Roman" pitchFamily="18" charset="0"/>
                <a:cs typeface="Times New Roman" pitchFamily="18" charset="0"/>
              </a:rPr>
              <a:t>образовательные потребности обучающихся с задержкой психического </a:t>
            </a:r>
            <a:r>
              <a:rPr lang="ru" sz="2400" dirty="0" smtClean="0">
                <a:latin typeface="Times New Roman" pitchFamily="18" charset="0"/>
                <a:cs typeface="Times New Roman" pitchFamily="18" charset="0"/>
              </a:rPr>
              <a:t>развития:</a:t>
            </a:r>
          </a:p>
          <a:p>
            <a:pPr marL="180000" marR="736600"/>
            <a:endParaRPr lang="ru" sz="2700" dirty="0">
              <a:latin typeface="Times New Roman" pitchFamily="18" charset="0"/>
              <a:cs typeface="Times New Roman" pitchFamily="18" charset="0"/>
            </a:endParaRPr>
          </a:p>
          <a:p>
            <a:pPr marL="180000" indent="0">
              <a:spcAft>
                <a:spcPts val="210"/>
              </a:spcAft>
            </a:pPr>
            <a:r>
              <a:rPr lang="ru" dirty="0" smtClean="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специальная психокоррекционная помощь, направленная на формирование произвольной саморегуляции в условиях познавательной деятельности и поведения;</a:t>
            </a:r>
          </a:p>
          <a:p>
            <a:pPr marL="180000" indent="0">
              <a:spcAft>
                <a:spcPts val="210"/>
              </a:spcAft>
            </a:pPr>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специальная психокоррекционная помощь, направленная на формирование способности к самостоятельной организации собственной деятельности и осознанию возникающих трудностей, формированию умения запрашивать и использовать помощь взрослого;</a:t>
            </a:r>
          </a:p>
          <a:p>
            <a:pPr marL="180000" indent="0">
              <a:spcAft>
                <a:spcPts val="210"/>
              </a:spcAft>
            </a:pPr>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специальная психокоррекционная помощь, направленная на развитие разных форм коммуникации;</a:t>
            </a:r>
          </a:p>
          <a:p>
            <a:pPr marL="180000" marR="279400" indent="0" algn="just"/>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специальная психокоррекционная помощь, направленная на формирование навыков социально одобряемого поведения в условиях максимально расширенных социальных контактов.</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0576" y="620688"/>
            <a:ext cx="8833424" cy="4032448"/>
          </a:xfrm>
          <a:prstGeom prst="rect">
            <a:avLst/>
          </a:prstGeom>
        </p:spPr>
        <p:txBody>
          <a:bodyPr lIns="0" tIns="0" rIns="0" bIns="0">
            <a:noAutofit/>
          </a:bodyPr>
          <a:lstStyle/>
          <a:p>
            <a:pPr marL="292100" marR="1384300" indent="0" algn="ctr">
              <a:lnSpc>
                <a:spcPts val="2880"/>
              </a:lnSpc>
              <a:spcAft>
                <a:spcPts val="210"/>
              </a:spcAft>
            </a:pPr>
            <a:r>
              <a:rPr lang="ru" sz="2400" dirty="0" smtClean="0">
                <a:latin typeface="Times New Roman" pitchFamily="18" charset="0"/>
                <a:cs typeface="Times New Roman" pitchFamily="18" charset="0"/>
              </a:rPr>
              <a:t>Специфические </a:t>
            </a:r>
            <a:r>
              <a:rPr lang="ru" sz="2400" dirty="0">
                <a:latin typeface="Times New Roman" pitchFamily="18" charset="0"/>
                <a:cs typeface="Times New Roman" pitchFamily="18" charset="0"/>
              </a:rPr>
              <a:t>образовательные потребности </a:t>
            </a:r>
            <a:r>
              <a:rPr lang="ru" sz="2400" dirty="0" smtClean="0">
                <a:latin typeface="Times New Roman" pitchFamily="18" charset="0"/>
                <a:cs typeface="Times New Roman" pitchFamily="18" charset="0"/>
              </a:rPr>
              <a:t>обучающихся </a:t>
            </a:r>
            <a:r>
              <a:rPr lang="ru" sz="2400" dirty="0">
                <a:latin typeface="Times New Roman" pitchFamily="18" charset="0"/>
                <a:cs typeface="Times New Roman" pitchFamily="18" charset="0"/>
              </a:rPr>
              <a:t>с умственной отсталостью</a:t>
            </a:r>
          </a:p>
          <a:p>
            <a:pPr marL="144000">
              <a:lnSpc>
                <a:spcPct val="150000"/>
              </a:lnSpc>
              <a:spcAft>
                <a:spcPts val="630"/>
              </a:spcAft>
            </a:pPr>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наглядно-действенный характер содержания образования;</a:t>
            </a:r>
          </a:p>
          <a:p>
            <a:pPr marL="144000" marR="152400">
              <a:lnSpc>
                <a:spcPct val="150000"/>
              </a:lnSpc>
              <a:spcAft>
                <a:spcPts val="210"/>
              </a:spcAft>
            </a:pPr>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упрощение системы учебно-познавательных задач, решаемых в процессе </a:t>
            </a:r>
            <a:r>
              <a:rPr lang="ru" dirty="0" smtClean="0">
                <a:latin typeface="Times New Roman" pitchFamily="18" charset="0"/>
                <a:cs typeface="Times New Roman" pitchFamily="18" charset="0"/>
              </a:rPr>
              <a:t>бразования</a:t>
            </a:r>
            <a:r>
              <a:rPr lang="ru" dirty="0">
                <a:latin typeface="Times New Roman" pitchFamily="18" charset="0"/>
                <a:cs typeface="Times New Roman" pitchFamily="18" charset="0"/>
              </a:rPr>
              <a:t>;</a:t>
            </a:r>
          </a:p>
          <a:p>
            <a:pPr marL="144000" marR="152400">
              <a:lnSpc>
                <a:spcPct val="150000"/>
              </a:lnSpc>
              <a:spcAft>
                <a:spcPts val="210"/>
              </a:spcAft>
            </a:pPr>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введение учебных предметов, способствующих формированию представлений об естественных и социальных компонентах окружающего мира; отработка средств коммуникации, социально-бытовых навыков;</a:t>
            </a:r>
          </a:p>
          <a:p>
            <a:pPr marL="144000" marR="152400">
              <a:lnSpc>
                <a:spcPct val="150000"/>
              </a:lnSpc>
              <a:spcAft>
                <a:spcPts val="210"/>
              </a:spcAft>
            </a:pPr>
            <a:r>
              <a:rPr lang="ru" dirty="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специальное обучение «переносу» сформированных знаний умений в новые ситуации взаимодействия с </a:t>
            </a:r>
            <a:r>
              <a:rPr lang="ru" dirty="0" smtClean="0">
                <a:latin typeface="Times New Roman" pitchFamily="18" charset="0"/>
                <a:cs typeface="Times New Roman" pitchFamily="18" charset="0"/>
              </a:rPr>
              <a:t>действительностью через ...;</a:t>
            </a:r>
            <a:endParaRPr lang="ru"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48680"/>
            <a:ext cx="8833424" cy="4321288"/>
          </a:xfrm>
          <a:prstGeom prst="rect">
            <a:avLst/>
          </a:prstGeom>
        </p:spPr>
        <p:txBody>
          <a:bodyPr lIns="0" tIns="0" rIns="0" bIns="0">
            <a:noAutofit/>
          </a:bodyPr>
          <a:lstStyle/>
          <a:p>
            <a:pPr marL="292100" marR="1384300" indent="0" algn="ctr">
              <a:lnSpc>
                <a:spcPts val="2880"/>
              </a:lnSpc>
              <a:spcAft>
                <a:spcPts val="210"/>
              </a:spcAft>
            </a:pPr>
            <a:r>
              <a:rPr lang="ru" sz="2400" dirty="0" smtClean="0">
                <a:latin typeface="Times New Roman" pitchFamily="18" charset="0"/>
                <a:cs typeface="Times New Roman" pitchFamily="18" charset="0"/>
              </a:rPr>
              <a:t>Специфические </a:t>
            </a:r>
            <a:r>
              <a:rPr lang="ru" sz="2400" dirty="0">
                <a:latin typeface="Times New Roman" pitchFamily="18" charset="0"/>
                <a:cs typeface="Times New Roman" pitchFamily="18" charset="0"/>
              </a:rPr>
              <a:t>образовательные потребности </a:t>
            </a:r>
            <a:r>
              <a:rPr lang="ru" sz="2400" dirty="0" smtClean="0">
                <a:latin typeface="Times New Roman" pitchFamily="18" charset="0"/>
                <a:cs typeface="Times New Roman" pitchFamily="18" charset="0"/>
              </a:rPr>
              <a:t>обучающихся </a:t>
            </a:r>
            <a:r>
              <a:rPr lang="ru" sz="2400" dirty="0">
                <a:latin typeface="Times New Roman" pitchFamily="18" charset="0"/>
                <a:cs typeface="Times New Roman" pitchFamily="18" charset="0"/>
              </a:rPr>
              <a:t>с умственной отсталостью</a:t>
            </a:r>
          </a:p>
          <a:p>
            <a:pPr marL="144000">
              <a:lnSpc>
                <a:spcPct val="150000"/>
              </a:lnSpc>
              <a:spcAft>
                <a:spcPts val="630"/>
              </a:spcAft>
            </a:pPr>
            <a:r>
              <a:rPr lang="ru" dirty="0" smtClean="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обеспечение обязательности профильного трудового образования;</a:t>
            </a:r>
          </a:p>
          <a:p>
            <a:pPr marL="144000" marR="152400">
              <a:lnSpc>
                <a:spcPct val="150000"/>
              </a:lnSpc>
            </a:pPr>
            <a:r>
              <a:rPr lang="ru" dirty="0">
                <a:solidFill>
                  <a:srgbClr val="53548A"/>
                </a:solidFill>
                <a:latin typeface="Times New Roman" pitchFamily="18" charset="0"/>
                <a:cs typeface="Times New Roman" pitchFamily="18" charset="0"/>
              </a:rPr>
              <a:t>• </a:t>
            </a:r>
            <a:r>
              <a:rPr lang="ru" dirty="0" smtClean="0">
                <a:latin typeface="Times New Roman" pitchFamily="18" charset="0"/>
                <a:cs typeface="Times New Roman" pitchFamily="18" charset="0"/>
              </a:rPr>
              <a:t>обеспечение </a:t>
            </a:r>
            <a:r>
              <a:rPr lang="ru" dirty="0">
                <a:latin typeface="Times New Roman" pitchFamily="18" charset="0"/>
                <a:cs typeface="Times New Roman" pitchFamily="18" charset="0"/>
              </a:rPr>
              <a:t>особой пространственной и временной организации образовательной среды с учетом функционального состояния центральной нервной системы и нейродинамики психических процессов обучающихся с умственной отсталостью;</a:t>
            </a:r>
          </a:p>
          <a:p>
            <a:pPr marL="144000" marR="152400">
              <a:lnSpc>
                <a:spcPct val="150000"/>
              </a:lnSpc>
              <a:spcAft>
                <a:spcPts val="210"/>
              </a:spcAft>
            </a:pPr>
            <a:r>
              <a:rPr lang="ru" dirty="0" smtClean="0">
                <a:solidFill>
                  <a:srgbClr val="53548A"/>
                </a:solidFill>
                <a:latin typeface="Times New Roman" pitchFamily="18" charset="0"/>
                <a:cs typeface="Times New Roman" pitchFamily="18" charset="0"/>
              </a:rPr>
              <a:t>• </a:t>
            </a:r>
            <a:r>
              <a:rPr lang="ru" dirty="0">
                <a:latin typeface="Times New Roman" pitchFamily="18" charset="0"/>
                <a:cs typeface="Times New Roman" pitchFamily="18" charset="0"/>
              </a:rPr>
              <a:t>стимуляция познавательной активности, формирование потребности в познании окружающего мира и во взаимодействии с ним.</a:t>
            </a:r>
          </a:p>
        </p:txBody>
      </p:sp>
      <p:sp>
        <p:nvSpPr>
          <p:cNvPr id="3" name="Дата 2"/>
          <p:cNvSpPr>
            <a:spLocks noGrp="1"/>
          </p:cNvSpPr>
          <p:nvPr>
            <p:ph type="dt" sz="half" idx="10"/>
          </p:nvPr>
        </p:nvSpPr>
        <p:spPr/>
        <p:txBody>
          <a:bodyPr/>
          <a:lstStyle/>
          <a:p>
            <a:r>
              <a:rPr lang="ru-RU" smtClean="0"/>
              <a:t>13.10.2016</a:t>
            </a:r>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23</a:t>
            </a:fld>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352928" cy="6239976"/>
          </a:xfrm>
          <a:prstGeom prst="rect">
            <a:avLst/>
          </a:prstGeom>
        </p:spPr>
        <p:txBody>
          <a:bodyPr lIns="0" tIns="0" rIns="0" bIns="0">
            <a:noAutofit/>
          </a:bodyPr>
          <a:lstStyle/>
          <a:p>
            <a:pPr marL="292100" marR="1384300" indent="0" algn="ctr">
              <a:lnSpc>
                <a:spcPts val="2880"/>
              </a:lnSpc>
              <a:spcAft>
                <a:spcPts val="210"/>
              </a:spcAft>
            </a:pPr>
            <a:r>
              <a:rPr lang="ru" sz="2800" dirty="0" smtClean="0">
                <a:latin typeface="Times New Roman" pitchFamily="18" charset="0"/>
                <a:cs typeface="Times New Roman" pitchFamily="18" charset="0"/>
              </a:rPr>
              <a:t>Специфические </a:t>
            </a:r>
            <a:r>
              <a:rPr lang="ru" sz="2800" dirty="0">
                <a:latin typeface="Times New Roman" pitchFamily="18" charset="0"/>
                <a:cs typeface="Times New Roman" pitchFamily="18" charset="0"/>
              </a:rPr>
              <a:t>образовательные потребности </a:t>
            </a:r>
            <a:r>
              <a:rPr lang="ru" sz="2800" dirty="0" smtClean="0">
                <a:latin typeface="Times New Roman" pitchFamily="18" charset="0"/>
                <a:cs typeface="Times New Roman" pitchFamily="18" charset="0"/>
              </a:rPr>
              <a:t>обучающихся </a:t>
            </a:r>
            <a:r>
              <a:rPr lang="ru" sz="2800" dirty="0">
                <a:latin typeface="Times New Roman" pitchFamily="18" charset="0"/>
                <a:cs typeface="Times New Roman" pitchFamily="18" charset="0"/>
              </a:rPr>
              <a:t>с умственной </a:t>
            </a:r>
            <a:r>
              <a:rPr lang="ru" sz="2800" dirty="0" smtClean="0">
                <a:latin typeface="Times New Roman" pitchFamily="18" charset="0"/>
                <a:cs typeface="Times New Roman" pitchFamily="18" charset="0"/>
              </a:rPr>
              <a:t>отсталостью</a:t>
            </a:r>
          </a:p>
          <a:p>
            <a:pPr marL="292100" marR="1384300" indent="0" algn="ctr">
              <a:lnSpc>
                <a:spcPts val="2880"/>
              </a:lnSpc>
              <a:spcAft>
                <a:spcPts val="210"/>
              </a:spcAft>
            </a:pPr>
            <a:endParaRPr lang="ru" sz="2400" dirty="0" smtClean="0">
              <a:solidFill>
                <a:srgbClr val="53548A"/>
              </a:solidFill>
              <a:latin typeface="Times New Roman" pitchFamily="18" charset="0"/>
              <a:cs typeface="Times New Roman" pitchFamily="18" charset="0"/>
            </a:endParaRPr>
          </a:p>
          <a:p>
            <a:pPr marL="180000" marR="1384300" indent="0">
              <a:spcAft>
                <a:spcPts val="210"/>
              </a:spcAft>
            </a:pPr>
            <a:r>
              <a:rPr lang="ru" sz="2000" dirty="0" smtClean="0">
                <a:solidFill>
                  <a:srgbClr val="53548A"/>
                </a:solidFill>
                <a:latin typeface="Times New Roman" pitchFamily="18" charset="0"/>
                <a:cs typeface="Times New Roman" pitchFamily="18" charset="0"/>
              </a:rPr>
              <a:t>• </a:t>
            </a:r>
            <a:r>
              <a:rPr lang="ru" sz="2000" dirty="0">
                <a:latin typeface="Times New Roman" pitchFamily="18" charset="0"/>
                <a:cs typeface="Times New Roman" pitchFamily="18" charset="0"/>
              </a:rPr>
              <a:t>обеспечение обязательности профильного трудового </a:t>
            </a:r>
            <a:r>
              <a:rPr lang="ru" sz="2000" dirty="0" smtClean="0">
                <a:latin typeface="Times New Roman" pitchFamily="18" charset="0"/>
                <a:cs typeface="Times New Roman" pitchFamily="18" charset="0"/>
              </a:rPr>
              <a:t> образования</a:t>
            </a:r>
            <a:r>
              <a:rPr lang="ru" sz="2000" dirty="0">
                <a:latin typeface="Times New Roman" pitchFamily="18" charset="0"/>
                <a:cs typeface="Times New Roman" pitchFamily="18" charset="0"/>
              </a:rPr>
              <a:t>;</a:t>
            </a:r>
          </a:p>
          <a:p>
            <a:pPr marL="180000" marR="152400"/>
            <a:r>
              <a:rPr lang="ru" sz="2000" dirty="0">
                <a:solidFill>
                  <a:srgbClr val="53548A"/>
                </a:solidFill>
                <a:latin typeface="Times New Roman" pitchFamily="18" charset="0"/>
                <a:cs typeface="Times New Roman" pitchFamily="18" charset="0"/>
              </a:rPr>
              <a:t>• </a:t>
            </a:r>
            <a:r>
              <a:rPr lang="ru" sz="2000" dirty="0" smtClean="0">
                <a:latin typeface="Times New Roman" pitchFamily="18" charset="0"/>
                <a:cs typeface="Times New Roman" pitchFamily="18" charset="0"/>
              </a:rPr>
              <a:t>обеспечение </a:t>
            </a:r>
            <a:r>
              <a:rPr lang="ru" sz="2000" dirty="0">
                <a:latin typeface="Times New Roman" pitchFamily="18" charset="0"/>
                <a:cs typeface="Times New Roman" pitchFamily="18" charset="0"/>
              </a:rPr>
              <a:t>особой пространственной и временной организации образовательной среды с учетом функционального состояния центральной нервной системы и нейродинамики психических процессов обучающихся с умственной отсталостью;</a:t>
            </a:r>
          </a:p>
          <a:p>
            <a:pPr marL="180000" marR="152400">
              <a:spcAft>
                <a:spcPts val="210"/>
              </a:spcAft>
            </a:pPr>
            <a:r>
              <a:rPr lang="ru" sz="2000" dirty="0" smtClean="0">
                <a:solidFill>
                  <a:srgbClr val="53548A"/>
                </a:solidFill>
                <a:latin typeface="Times New Roman" pitchFamily="18" charset="0"/>
                <a:cs typeface="Times New Roman" pitchFamily="18" charset="0"/>
              </a:rPr>
              <a:t>• </a:t>
            </a:r>
            <a:r>
              <a:rPr lang="ru" sz="2000" dirty="0">
                <a:latin typeface="Times New Roman" pitchFamily="18" charset="0"/>
                <a:cs typeface="Times New Roman" pitchFamily="18" charset="0"/>
              </a:rPr>
              <a:t>стимуляция познавательной активности, формирование потребности в познании окружающего мира и во взаимодействии с ним.</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689408" cy="4776576"/>
          </a:xfrm>
          <a:prstGeom prst="rect">
            <a:avLst/>
          </a:prstGeom>
        </p:spPr>
        <p:txBody>
          <a:bodyPr lIns="0" tIns="0" rIns="0" bIns="0">
            <a:noAutofit/>
          </a:bodyPr>
          <a:lstStyle/>
          <a:p>
            <a:pPr marL="25400" marR="139700" indent="0" algn="ctr">
              <a:lnSpc>
                <a:spcPts val="2640"/>
              </a:lnSpc>
            </a:pPr>
            <a:r>
              <a:rPr lang="ru" sz="2100" dirty="0" smtClean="0">
                <a:latin typeface="Times New Roman" pitchFamily="18" charset="0"/>
                <a:cs typeface="Times New Roman" pitchFamily="18" charset="0"/>
              </a:rPr>
              <a:t>Специфические </a:t>
            </a:r>
            <a:r>
              <a:rPr lang="ru" sz="2100" dirty="0">
                <a:latin typeface="Times New Roman" pitchFamily="18" charset="0"/>
                <a:cs typeface="Times New Roman" pitchFamily="18" charset="0"/>
              </a:rPr>
              <a:t>образовательные потребности обучающихся</a:t>
            </a:r>
            <a:r>
              <a:rPr lang="ru" sz="2200" dirty="0">
                <a:latin typeface="Times New Roman" pitchFamily="18" charset="0"/>
                <a:cs typeface="Times New Roman" pitchFamily="18" charset="0"/>
              </a:rPr>
              <a:t> с расстройствами аутистического </a:t>
            </a:r>
            <a:r>
              <a:rPr lang="ru" sz="2200" dirty="0" smtClean="0">
                <a:latin typeface="Times New Roman" pitchFamily="18" charset="0"/>
                <a:cs typeface="Times New Roman" pitchFamily="18" charset="0"/>
              </a:rPr>
              <a:t>спектра</a:t>
            </a:r>
          </a:p>
          <a:p>
            <a:pPr marL="25400" marR="139700" indent="0" algn="ctr">
              <a:lnSpc>
                <a:spcPts val="2640"/>
              </a:lnSpc>
            </a:pPr>
            <a:endParaRPr lang="ru" sz="2200" dirty="0" smtClean="0">
              <a:latin typeface="Times New Roman" pitchFamily="18" charset="0"/>
              <a:cs typeface="Times New Roman" pitchFamily="18" charset="0"/>
            </a:endParaRPr>
          </a:p>
          <a:p>
            <a:pPr marL="216000" marR="139700" indent="216000">
              <a:buFont typeface="Arial" pitchFamily="34" charset="0"/>
              <a:buChar char="•"/>
            </a:pPr>
            <a:r>
              <a:rPr lang="ru" dirty="0" smtClean="0">
                <a:latin typeface="Times New Roman" pitchFamily="18" charset="0"/>
                <a:cs typeface="Times New Roman" pitchFamily="18" charset="0"/>
              </a:rPr>
              <a:t>постепенное </a:t>
            </a:r>
            <a:r>
              <a:rPr lang="ru" dirty="0">
                <a:latin typeface="Times New Roman" pitchFamily="18" charset="0"/>
                <a:cs typeface="Times New Roman" pitchFamily="18" charset="0"/>
              </a:rPr>
              <a:t>и индивидуально </a:t>
            </a:r>
            <a:r>
              <a:rPr lang="ru" dirty="0" smtClean="0">
                <a:latin typeface="Times New Roman" pitchFamily="18" charset="0"/>
                <a:cs typeface="Times New Roman" pitchFamily="18" charset="0"/>
              </a:rPr>
              <a:t>дозированное введение </a:t>
            </a:r>
            <a:r>
              <a:rPr lang="ru" dirty="0">
                <a:latin typeface="Times New Roman" pitchFamily="18" charset="0"/>
                <a:cs typeface="Times New Roman" pitchFamily="18" charset="0"/>
              </a:rPr>
              <a:t>ребенка в ситуацию </a:t>
            </a:r>
            <a:r>
              <a:rPr lang="ru" dirty="0" smtClean="0">
                <a:latin typeface="Times New Roman" pitchFamily="18" charset="0"/>
                <a:cs typeface="Times New Roman" pitchFamily="18" charset="0"/>
              </a:rPr>
              <a:t>обучения;</a:t>
            </a:r>
            <a:endParaRPr lang="ru" dirty="0">
              <a:latin typeface="Times New Roman" pitchFamily="18" charset="0"/>
              <a:cs typeface="Times New Roman" pitchFamily="18" charset="0"/>
            </a:endParaRPr>
          </a:p>
          <a:p>
            <a:pPr marL="216000" indent="216000">
              <a:buFont typeface="Arial" pitchFamily="34" charset="0"/>
              <a:buChar char="•"/>
            </a:pPr>
            <a:r>
              <a:rPr lang="ru" dirty="0" smtClean="0">
                <a:latin typeface="Times New Roman" pitchFamily="18" charset="0"/>
                <a:cs typeface="Times New Roman" pitchFamily="18" charset="0"/>
              </a:rPr>
              <a:t>коррекционная работа по </a:t>
            </a:r>
            <a:r>
              <a:rPr lang="ru" dirty="0">
                <a:latin typeface="Times New Roman" pitchFamily="18" charset="0"/>
                <a:cs typeface="Times New Roman" pitchFamily="18" charset="0"/>
              </a:rPr>
              <a:t>развитию социально-бытовых </a:t>
            </a:r>
            <a:r>
              <a:rPr lang="ru" dirty="0" smtClean="0">
                <a:latin typeface="Times New Roman" pitchFamily="18" charset="0"/>
                <a:cs typeface="Times New Roman" pitchFamily="18" charset="0"/>
              </a:rPr>
              <a:t>навыков, </a:t>
            </a:r>
            <a:endParaRPr lang="ru" dirty="0">
              <a:latin typeface="Times New Roman" pitchFamily="18" charset="0"/>
              <a:cs typeface="Times New Roman" pitchFamily="18" charset="0"/>
            </a:endParaRPr>
          </a:p>
          <a:p>
            <a:pPr marL="216000" marR="139700" indent="216000">
              <a:buFont typeface="Arial" pitchFamily="34" charset="0"/>
              <a:buChar char="•"/>
            </a:pPr>
            <a:r>
              <a:rPr lang="ru" dirty="0">
                <a:latin typeface="Times New Roman" pitchFamily="18" charset="0"/>
                <a:cs typeface="Times New Roman" pitchFamily="18" charset="0"/>
              </a:rPr>
              <a:t>специальная поддержка детей в развитии возможностей вербальной и невербальной коммуникации;</a:t>
            </a:r>
          </a:p>
          <a:p>
            <a:pPr marL="216000" marR="139700" indent="216000" algn="just">
              <a:buFont typeface="Arial" pitchFamily="34" charset="0"/>
              <a:buChar char="•"/>
            </a:pPr>
            <a:r>
              <a:rPr lang="ru" dirty="0" smtClean="0">
                <a:latin typeface="Times New Roman" pitchFamily="18" charset="0"/>
                <a:cs typeface="Times New Roman" pitchFamily="18" charset="0"/>
              </a:rPr>
              <a:t>временная </a:t>
            </a:r>
            <a:r>
              <a:rPr lang="ru" dirty="0">
                <a:latin typeface="Times New Roman" pitchFamily="18" charset="0"/>
                <a:cs typeface="Times New Roman" pitchFamily="18" charset="0"/>
              </a:rPr>
              <a:t>и индивидуально </a:t>
            </a:r>
            <a:r>
              <a:rPr lang="ru" dirty="0" smtClean="0">
                <a:latin typeface="Times New Roman" pitchFamily="18" charset="0"/>
                <a:cs typeface="Times New Roman" pitchFamily="18" charset="0"/>
              </a:rPr>
              <a:t>дозированная, поддержка </a:t>
            </a:r>
            <a:r>
              <a:rPr lang="ru" dirty="0">
                <a:latin typeface="Times New Roman" pitchFamily="18" charset="0"/>
                <a:cs typeface="Times New Roman" pitchFamily="18" charset="0"/>
              </a:rPr>
              <a:t>тьютором </a:t>
            </a:r>
            <a:r>
              <a:rPr lang="ru" dirty="0" smtClean="0">
                <a:latin typeface="Times New Roman" pitchFamily="18" charset="0"/>
                <a:cs typeface="Times New Roman" pitchFamily="18" charset="0"/>
              </a:rPr>
              <a:t>пребывания </a:t>
            </a:r>
            <a:r>
              <a:rPr lang="ru" dirty="0">
                <a:latin typeface="Times New Roman" pitchFamily="18" charset="0"/>
                <a:cs typeface="Times New Roman" pitchFamily="18" charset="0"/>
              </a:rPr>
              <a:t>ребенка в </a:t>
            </a:r>
            <a:r>
              <a:rPr lang="ru" dirty="0" smtClean="0">
                <a:latin typeface="Times New Roman" pitchFamily="18" charset="0"/>
                <a:cs typeface="Times New Roman" pitchFamily="18" charset="0"/>
              </a:rPr>
              <a:t>ОО;</a:t>
            </a:r>
            <a:endParaRPr lang="ru" dirty="0">
              <a:latin typeface="Times New Roman" pitchFamily="18" charset="0"/>
              <a:cs typeface="Times New Roman" pitchFamily="18" charset="0"/>
            </a:endParaRPr>
          </a:p>
          <a:p>
            <a:pPr marL="216000" marR="139700" indent="216000" algn="just">
              <a:buFont typeface="Arial" pitchFamily="34" charset="0"/>
              <a:buChar char="•"/>
            </a:pPr>
            <a:r>
              <a:rPr lang="ru" dirty="0" smtClean="0">
                <a:latin typeface="Times New Roman" pitchFamily="18" charset="0"/>
                <a:cs typeface="Times New Roman" pitchFamily="18" charset="0"/>
              </a:rPr>
              <a:t>индивидуальные </a:t>
            </a:r>
            <a:r>
              <a:rPr lang="ru" dirty="0">
                <a:latin typeface="Times New Roman" pitchFamily="18" charset="0"/>
                <a:cs typeface="Times New Roman" pitchFamily="18" charset="0"/>
              </a:rPr>
              <a:t>занятия по отработке форм адекватного учебного поведения, умения вступать в коммуникацию и взаимодействие с </a:t>
            </a:r>
            <a:r>
              <a:rPr lang="ru" dirty="0" smtClean="0">
                <a:latin typeface="Times New Roman" pitchFamily="18" charset="0"/>
                <a:cs typeface="Times New Roman" pitchFamily="18" charset="0"/>
              </a:rPr>
              <a:t>учителем;</a:t>
            </a:r>
            <a:endParaRPr lang="ru" dirty="0">
              <a:latin typeface="Times New Roman" pitchFamily="18" charset="0"/>
              <a:cs typeface="Times New Roman" pitchFamily="18" charset="0"/>
            </a:endParaRPr>
          </a:p>
          <a:p>
            <a:pPr marL="216000" marR="139700" indent="216000">
              <a:buFont typeface="Arial" pitchFamily="34" charset="0"/>
              <a:buChar char="•"/>
            </a:pPr>
            <a:r>
              <a:rPr lang="ru" dirty="0">
                <a:latin typeface="Times New Roman" pitchFamily="18" charset="0"/>
                <a:cs typeface="Times New Roman" pitchFamily="18" charset="0"/>
              </a:rPr>
              <a:t>создание четкой и упорядоченной временно-пространственной структуры </a:t>
            </a:r>
            <a:r>
              <a:rPr lang="ru" dirty="0" smtClean="0">
                <a:latin typeface="Times New Roman" pitchFamily="18" charset="0"/>
                <a:cs typeface="Times New Roman" pitchFamily="18" charset="0"/>
              </a:rPr>
              <a:t>уроков,</a:t>
            </a:r>
          </a:p>
          <a:p>
            <a:pPr marL="216000" marR="139700" indent="216000">
              <a:buFont typeface="Arial" pitchFamily="34" charset="0"/>
              <a:buChar char="•"/>
            </a:pPr>
            <a:r>
              <a:rPr lang="ru" dirty="0" smtClean="0">
                <a:latin typeface="Times New Roman" pitchFamily="18" charset="0"/>
                <a:cs typeface="Times New Roman" pitchFamily="18" charset="0"/>
              </a:rPr>
              <a:t>специальная организация на перемене, вовлечение в привычные занятия, позволяющее возможности включиться во взаимодействие с другими детьми;</a:t>
            </a:r>
          </a:p>
          <a:p>
            <a:pPr marL="216000" marR="139700" indent="216000">
              <a:buFont typeface="Arial" pitchFamily="34" charset="0"/>
              <a:buChar char="•"/>
            </a:pPr>
            <a:endParaRPr lang="ru" dirty="0">
              <a:latin typeface="Times New Roman" pitchFamily="18" charset="0"/>
              <a:cs typeface="Times New Roman" pitchFamily="18" charset="0"/>
            </a:endParaRPr>
          </a:p>
          <a:p>
            <a:pPr marL="216000" marR="139700" indent="0"/>
            <a:endParaRPr lang="ru" dirty="0">
              <a:latin typeface="Times New Roman" pitchFamily="18" charset="0"/>
              <a:cs typeface="Times New Roman" pitchFamily="18" charset="0"/>
            </a:endParaRPr>
          </a:p>
        </p:txBody>
      </p:sp>
      <p:sp>
        <p:nvSpPr>
          <p:cNvPr id="3" name="Прямоугольник 2"/>
          <p:cNvSpPr/>
          <p:nvPr/>
        </p:nvSpPr>
        <p:spPr>
          <a:xfrm>
            <a:off x="1018032" y="932688"/>
            <a:ext cx="54864" cy="54864"/>
          </a:xfrm>
          <a:prstGeom prst="rect">
            <a:avLst/>
          </a:prstGeom>
        </p:spPr>
        <p:txBody>
          <a:bodyPr lIns="0" tIns="0" rIns="0" bIns="0">
            <a:noAutofit/>
          </a:bodyPr>
          <a:lstStyle/>
          <a:p>
            <a:endParaRPr/>
          </a:p>
        </p:txBody>
      </p:sp>
      <p:sp>
        <p:nvSpPr>
          <p:cNvPr id="4" name="Прямоугольник 3"/>
          <p:cNvSpPr/>
          <p:nvPr/>
        </p:nvSpPr>
        <p:spPr>
          <a:xfrm>
            <a:off x="1018032" y="1353312"/>
            <a:ext cx="54864" cy="54864"/>
          </a:xfrm>
          <a:prstGeom prst="rect">
            <a:avLst/>
          </a:prstGeom>
        </p:spPr>
        <p:txBody>
          <a:bodyPr lIns="0" tIns="0" rIns="0" bIns="0">
            <a:noAutofit/>
          </a:bodyPr>
          <a:lstStyle/>
          <a:p>
            <a:endParaRPr/>
          </a:p>
        </p:txBody>
      </p:sp>
      <p:sp>
        <p:nvSpPr>
          <p:cNvPr id="5" name="Прямоугольник 4"/>
          <p:cNvSpPr/>
          <p:nvPr/>
        </p:nvSpPr>
        <p:spPr>
          <a:xfrm>
            <a:off x="1018032" y="2432304"/>
            <a:ext cx="54864" cy="54864"/>
          </a:xfrm>
          <a:prstGeom prst="rect">
            <a:avLst/>
          </a:prstGeom>
        </p:spPr>
        <p:txBody>
          <a:bodyPr lIns="0" tIns="0" rIns="0" bIns="0">
            <a:noAutofit/>
          </a:bodyPr>
          <a:lstStyle/>
          <a:p>
            <a:endParaRPr/>
          </a:p>
        </p:txBody>
      </p:sp>
      <p:sp>
        <p:nvSpPr>
          <p:cNvPr id="6" name="Прямоугольник 5"/>
          <p:cNvSpPr/>
          <p:nvPr/>
        </p:nvSpPr>
        <p:spPr>
          <a:xfrm>
            <a:off x="1018032" y="3194304"/>
            <a:ext cx="54864" cy="54864"/>
          </a:xfrm>
          <a:prstGeom prst="rect">
            <a:avLst/>
          </a:prstGeom>
        </p:spPr>
        <p:txBody>
          <a:bodyPr lIns="0" tIns="0" rIns="0" bIns="0">
            <a:noAutofit/>
          </a:bodyPr>
          <a:lstStyle/>
          <a:p>
            <a:endParaRPr/>
          </a:p>
        </p:txBody>
      </p:sp>
      <p:sp>
        <p:nvSpPr>
          <p:cNvPr id="7" name="Прямоугольник 6"/>
          <p:cNvSpPr/>
          <p:nvPr/>
        </p:nvSpPr>
        <p:spPr>
          <a:xfrm>
            <a:off x="1018032" y="3779520"/>
            <a:ext cx="54864" cy="54864"/>
          </a:xfrm>
          <a:prstGeom prst="rect">
            <a:avLst/>
          </a:prstGeom>
        </p:spPr>
        <p:txBody>
          <a:bodyPr lIns="0" tIns="0" rIns="0" bIns="0">
            <a:noAutofit/>
          </a:bodyPr>
          <a:lstStyle/>
          <a:p>
            <a:endParaRPr/>
          </a:p>
        </p:txBody>
      </p:sp>
      <p:sp>
        <p:nvSpPr>
          <p:cNvPr id="8" name="Прямоугольник 7"/>
          <p:cNvSpPr/>
          <p:nvPr/>
        </p:nvSpPr>
        <p:spPr>
          <a:xfrm>
            <a:off x="1018032" y="4200144"/>
            <a:ext cx="54864" cy="54864"/>
          </a:xfrm>
          <a:prstGeom prst="rect">
            <a:avLst/>
          </a:prstGeom>
        </p:spPr>
        <p:txBody>
          <a:bodyPr lIns="0" tIns="0" rIns="0" bIns="0">
            <a:noAutofit/>
          </a:bodyPr>
          <a:lstStyle/>
          <a:p>
            <a:endParaRPr/>
          </a:p>
        </p:txBody>
      </p:sp>
      <p:sp>
        <p:nvSpPr>
          <p:cNvPr id="9" name="Прямоугольник 8"/>
          <p:cNvSpPr/>
          <p:nvPr/>
        </p:nvSpPr>
        <p:spPr>
          <a:xfrm>
            <a:off x="1018032" y="4785360"/>
            <a:ext cx="54864" cy="54864"/>
          </a:xfrm>
          <a:prstGeom prst="rect">
            <a:avLst/>
          </a:prstGeom>
        </p:spPr>
        <p:txBody>
          <a:bodyPr lIns="0" tIns="0" rIns="0" bIns="0">
            <a:noAutofit/>
          </a:bodyPr>
          <a:lstStyle/>
          <a:p>
            <a:endParaRPr/>
          </a:p>
        </p:txBody>
      </p:sp>
      <p:sp>
        <p:nvSpPr>
          <p:cNvPr id="10" name="Прямоугольник 9"/>
          <p:cNvSpPr/>
          <p:nvPr/>
        </p:nvSpPr>
        <p:spPr>
          <a:xfrm>
            <a:off x="1018032" y="5205984"/>
            <a:ext cx="54864" cy="54864"/>
          </a:xfrm>
          <a:prstGeom prst="rect">
            <a:avLst/>
          </a:prstGeom>
        </p:spPr>
        <p:txBody>
          <a:bodyPr lIns="0" tIns="0" rIns="0" bIns="0">
            <a:noAutofit/>
          </a:bodyPr>
          <a:lstStyle/>
          <a:p>
            <a:endParaRPr/>
          </a:p>
        </p:txBody>
      </p:sp>
      <p:sp>
        <p:nvSpPr>
          <p:cNvPr id="11" name="Прямоугольник 10"/>
          <p:cNvSpPr/>
          <p:nvPr/>
        </p:nvSpPr>
        <p:spPr>
          <a:xfrm>
            <a:off x="1018032" y="5620512"/>
            <a:ext cx="54864" cy="54864"/>
          </a:xfrm>
          <a:prstGeom prst="rect">
            <a:avLst/>
          </a:prstGeom>
        </p:spPr>
        <p:txBody>
          <a:bodyPr lIns="0" tIns="0" rIns="0" bIns="0">
            <a:noAutofit/>
          </a:bodyPr>
          <a:lstStyle/>
          <a:p>
            <a:endParaRPr/>
          </a:p>
        </p:txBody>
      </p:sp>
      <p:sp>
        <p:nvSpPr>
          <p:cNvPr id="12" name="Прямоугольник 11"/>
          <p:cNvSpPr/>
          <p:nvPr/>
        </p:nvSpPr>
        <p:spPr>
          <a:xfrm>
            <a:off x="1018032" y="6211824"/>
            <a:ext cx="54864" cy="54864"/>
          </a:xfrm>
          <a:prstGeom prst="rect">
            <a:avLst/>
          </a:prstGeom>
        </p:spPr>
        <p:txBody>
          <a:bodyPr lIns="0" tIns="0" rIns="0" bIns="0">
            <a:noAutofit/>
          </a:bodyPr>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4664"/>
            <a:ext cx="8568952" cy="4426853"/>
          </a:xfrm>
          <a:prstGeom prst="rect">
            <a:avLst/>
          </a:prstGeom>
        </p:spPr>
        <p:txBody>
          <a:bodyPr wrap="square">
            <a:spAutoFit/>
          </a:bodyPr>
          <a:lstStyle/>
          <a:p>
            <a:pPr marL="25400" marR="139700" indent="0" algn="ctr">
              <a:lnSpc>
                <a:spcPts val="2640"/>
              </a:lnSpc>
            </a:pPr>
            <a:r>
              <a:rPr lang="ru" sz="2400" dirty="0" smtClean="0">
                <a:latin typeface="Times New Roman" pitchFamily="18" charset="0"/>
                <a:cs typeface="Times New Roman" pitchFamily="18" charset="0"/>
              </a:rPr>
              <a:t>Специфические образовательные потребности обучающихся с расстройствами аутистического спектра</a:t>
            </a:r>
          </a:p>
          <a:p>
            <a:pPr marL="25400" marR="139700" indent="0" algn="ctr">
              <a:lnSpc>
                <a:spcPts val="2640"/>
              </a:lnSpc>
            </a:pPr>
            <a:endParaRPr lang="ru" sz="2400" dirty="0" smtClean="0">
              <a:latin typeface="Times New Roman" pitchFamily="18" charset="0"/>
              <a:cs typeface="Times New Roman" pitchFamily="18" charset="0"/>
            </a:endParaRPr>
          </a:p>
          <a:p>
            <a:pPr marL="216000" marR="63500" algn="just">
              <a:lnSpc>
                <a:spcPts val="1920"/>
              </a:lnSpc>
              <a:spcAft>
                <a:spcPts val="210"/>
              </a:spcAft>
              <a:buFont typeface="Arial" pitchFamily="34" charset="0"/>
              <a:buChar char="•"/>
            </a:pPr>
            <a:r>
              <a:rPr lang="ru" dirty="0" smtClean="0">
                <a:latin typeface="Times New Roman" pitchFamily="18" charset="0"/>
                <a:cs typeface="Times New Roman" pitchFamily="18" charset="0"/>
              </a:rPr>
              <a:t>создание условий обучения, обеспечивающих обстановку сенсорного и эмоционального комфорта (отсутствие резких перепадов настроения, ровный и теплый тон голоса учителя в отношении любого ученика класса), упорядоченности и предсказуемости происходящего;</a:t>
            </a:r>
          </a:p>
          <a:p>
            <a:pPr marL="216000" marR="63500" algn="just">
              <a:lnSpc>
                <a:spcPts val="1920"/>
              </a:lnSpc>
              <a:spcAft>
                <a:spcPts val="210"/>
              </a:spcAft>
              <a:buFont typeface="Arial" pitchFamily="34" charset="0"/>
              <a:buChar char="•"/>
            </a:pPr>
            <a:r>
              <a:rPr lang="ru" dirty="0" smtClean="0">
                <a:latin typeface="Times New Roman" pitchFamily="18" charset="0"/>
                <a:cs typeface="Times New Roman" pitchFamily="18" charset="0"/>
              </a:rPr>
              <a:t>установка педагога на развитие эмоционального контакта с ребенком, поддержание в нем уверенности в том, что его принимают, ему симпатизируют, в том, что он успешен на занятиях; формирование подобной установки у других детей и вовлечение их в доступное взаимодействие с ребенком с РАС</a:t>
            </a:r>
          </a:p>
          <a:p>
            <a:pPr marL="216000" marR="63500" algn="just">
              <a:lnSpc>
                <a:spcPts val="1896"/>
              </a:lnSpc>
              <a:spcAft>
                <a:spcPts val="210"/>
              </a:spcAft>
              <a:buFont typeface="Arial" pitchFamily="34" charset="0"/>
              <a:buChar char="•"/>
            </a:pPr>
            <a:r>
              <a:rPr lang="ru" dirty="0" smtClean="0">
                <a:latin typeface="Times New Roman" pitchFamily="18" charset="0"/>
                <a:cs typeface="Times New Roman" pitchFamily="18" charset="0"/>
              </a:rPr>
              <a:t>психологическое сопровождение, оптимизирующее взаимодействие ребёнка с педагогами и соучениками, семьи и школы;</a:t>
            </a:r>
          </a:p>
          <a:p>
            <a:pPr marL="216000" marR="63500" algn="just">
              <a:lnSpc>
                <a:spcPts val="1920"/>
              </a:lnSpc>
              <a:buFont typeface="Arial" pitchFamily="34" charset="0"/>
              <a:buChar char="•"/>
            </a:pPr>
            <a:r>
              <a:rPr lang="ru" dirty="0" smtClean="0">
                <a:latin typeface="Times New Roman" pitchFamily="18" charset="0"/>
                <a:cs typeface="Times New Roman" pitchFamily="18" charset="0"/>
              </a:rPr>
              <a:t>индивидуально дозированное и постепенное расширение образовательного пространства за пределы образовательного учреждения.</a:t>
            </a:r>
          </a:p>
          <a:p>
            <a:pPr marL="25400" marR="139700" indent="0" algn="ctr">
              <a:lnSpc>
                <a:spcPts val="2640"/>
              </a:lnSpc>
            </a:pPr>
            <a:endParaRPr lang="ru" dirty="0" smtClean="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298704"/>
            <a:ext cx="8473384" cy="6559296"/>
          </a:xfrm>
          <a:prstGeom prst="rect">
            <a:avLst/>
          </a:prstGeom>
        </p:spPr>
        <p:txBody>
          <a:bodyPr lIns="0" tIns="0" rIns="0" bIns="0">
            <a:noAutofit/>
          </a:bodyPr>
          <a:lstStyle/>
          <a:p>
            <a:pPr marL="25400" indent="0" algn="ctr">
              <a:lnSpc>
                <a:spcPts val="2880"/>
              </a:lnSpc>
            </a:pPr>
            <a:r>
              <a:rPr lang="ru" sz="2300" dirty="0" smtClean="0">
                <a:latin typeface="Times New Roman" pitchFamily="18" charset="0"/>
                <a:cs typeface="Times New Roman" pitchFamily="18" charset="0"/>
              </a:rPr>
              <a:t>Специфические </a:t>
            </a:r>
            <a:r>
              <a:rPr lang="ru" sz="2300" dirty="0">
                <a:latin typeface="Times New Roman" pitchFamily="18" charset="0"/>
                <a:cs typeface="Times New Roman" pitchFamily="18" charset="0"/>
              </a:rPr>
              <a:t>образовательные потребности обучающихся</a:t>
            </a:r>
            <a:r>
              <a:rPr lang="ru" sz="2200" dirty="0">
                <a:latin typeface="Times New Roman" pitchFamily="18" charset="0"/>
                <a:cs typeface="Times New Roman" pitchFamily="18" charset="0"/>
              </a:rPr>
              <a:t> с нарушениями </a:t>
            </a:r>
            <a:r>
              <a:rPr lang="ru" sz="2200" dirty="0" smtClean="0">
                <a:latin typeface="Times New Roman" pitchFamily="18" charset="0"/>
                <a:cs typeface="Times New Roman" pitchFamily="18" charset="0"/>
              </a:rPr>
              <a:t>опорно-двигательного аппарата</a:t>
            </a:r>
          </a:p>
          <a:p>
            <a:pPr marL="25400" indent="0" algn="ctr">
              <a:lnSpc>
                <a:spcPts val="2880"/>
              </a:lnSpc>
            </a:pPr>
            <a:endParaRPr lang="ru" sz="2200" dirty="0">
              <a:latin typeface="Times New Roman" pitchFamily="18" charset="0"/>
              <a:cs typeface="Times New Roman" pitchFamily="18" charset="0"/>
            </a:endParaRPr>
          </a:p>
          <a:p>
            <a:pPr marL="216000" marR="63500" lvl="1" algn="just">
              <a:spcAft>
                <a:spcPts val="210"/>
              </a:spcAft>
              <a:buFont typeface="Arial" pitchFamily="34" charset="0"/>
              <a:buChar char="•"/>
            </a:pPr>
            <a:r>
              <a:rPr lang="ru" dirty="0" smtClean="0">
                <a:latin typeface="Times New Roman" pitchFamily="18" charset="0"/>
                <a:cs typeface="Times New Roman" pitchFamily="18" charset="0"/>
              </a:rPr>
              <a:t>непрерывность коррекционно-развивающего </a:t>
            </a:r>
            <a:r>
              <a:rPr lang="ru" dirty="0">
                <a:latin typeface="Times New Roman" pitchFamily="18" charset="0"/>
                <a:cs typeface="Times New Roman" pitchFamily="18" charset="0"/>
              </a:rPr>
              <a:t>процесса, реализуемого, как через содержание образовательных областей, так и в процессе индивидуальной работы;</a:t>
            </a:r>
          </a:p>
          <a:p>
            <a:pPr marL="216000" marR="63500" lvl="1" algn="just">
              <a:spcAft>
                <a:spcPts val="210"/>
              </a:spcAft>
              <a:buFont typeface="Arial" pitchFamily="34" charset="0"/>
              <a:buChar char="•"/>
            </a:pPr>
            <a:r>
              <a:rPr lang="ru" dirty="0">
                <a:latin typeface="Times New Roman" pitchFamily="18" charset="0"/>
                <a:cs typeface="Times New Roman" pitchFamily="18" charset="0"/>
              </a:rPr>
              <a:t>введение в содержание обучения специальных разделов, не присутствующих в Программе, адресованной традиционно развивающимся сверстникам;</a:t>
            </a:r>
          </a:p>
          <a:p>
            <a:pPr marL="216000" marR="63500" lvl="1" algn="just">
              <a:spcAft>
                <a:spcPts val="210"/>
              </a:spcAft>
              <a:buFont typeface="Arial" pitchFamily="34" charset="0"/>
              <a:buChar char="•"/>
            </a:pPr>
            <a:r>
              <a:rPr lang="ru" dirty="0">
                <a:latin typeface="Times New Roman" pitchFamily="18" charset="0"/>
                <a:cs typeface="Times New Roman" pitchFamily="18" charset="0"/>
              </a:rPr>
              <a:t>использование специальных методов, приёмов и средств обучения (в том числе специализированных компьютерных и ассистивных технологий), обеспечивающих реализацию «обходных путей» обучения;</a:t>
            </a:r>
          </a:p>
          <a:p>
            <a:pPr marL="216000" marR="63500" lvl="1" algn="just">
              <a:spcAft>
                <a:spcPts val="210"/>
              </a:spcAft>
              <a:buFont typeface="Arial" pitchFamily="34" charset="0"/>
              <a:buChar char="•"/>
            </a:pPr>
            <a:r>
              <a:rPr lang="ru" dirty="0">
                <a:latin typeface="Times New Roman" pitchFamily="18" charset="0"/>
                <a:cs typeface="Times New Roman" pitchFamily="18" charset="0"/>
              </a:rPr>
              <a:t>индивидуализация обучения требуется в большей степени, чем для нормально развивающегося ребёнка;</a:t>
            </a:r>
          </a:p>
          <a:p>
            <a:pPr marL="216000" marR="63500" lvl="1" algn="just">
              <a:spcAft>
                <a:spcPts val="210"/>
              </a:spcAft>
              <a:buFont typeface="Arial" pitchFamily="34" charset="0"/>
              <a:buChar char="•"/>
            </a:pPr>
            <a:r>
              <a:rPr lang="ru" dirty="0">
                <a:latin typeface="Times New Roman" pitchFamily="18" charset="0"/>
                <a:cs typeface="Times New Roman" pitchFamily="18" charset="0"/>
              </a:rPr>
              <a:t>наглядно-действенный характер содержания образования и упрощение системы учебно-познавательных задач, решаемых в процессе образования</a:t>
            </a:r>
            <a:r>
              <a:rPr lang="ru" dirty="0" smtClean="0">
                <a:latin typeface="Times New Roman" pitchFamily="18" charset="0"/>
                <a:cs typeface="Times New Roman" pitchFamily="18" charset="0"/>
              </a:rPr>
              <a:t>;</a:t>
            </a:r>
            <a:endParaRPr lang="ru"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20688"/>
            <a:ext cx="8424936" cy="3854901"/>
          </a:xfrm>
          <a:prstGeom prst="rect">
            <a:avLst/>
          </a:prstGeom>
        </p:spPr>
        <p:txBody>
          <a:bodyPr wrap="square">
            <a:spAutoFit/>
          </a:bodyPr>
          <a:lstStyle/>
          <a:p>
            <a:pPr marL="25400" indent="0" algn="ctr">
              <a:lnSpc>
                <a:spcPts val="2880"/>
              </a:lnSpc>
            </a:pPr>
            <a:r>
              <a:rPr lang="ru" sz="2400" dirty="0" smtClean="0">
                <a:solidFill>
                  <a:srgbClr val="3F4259"/>
                </a:solidFill>
                <a:latin typeface="Times New Roman" pitchFamily="18" charset="0"/>
                <a:cs typeface="Times New Roman" pitchFamily="18" charset="0"/>
              </a:rPr>
              <a:t>Специфические образовательные потребности обучающихся с нарушениями опорно-двигательного аппарата</a:t>
            </a:r>
          </a:p>
          <a:p>
            <a:pPr marL="25400" indent="0" algn="ctr">
              <a:lnSpc>
                <a:spcPts val="2880"/>
              </a:lnSpc>
            </a:pPr>
            <a:endParaRPr lang="ru" sz="2400" dirty="0" smtClean="0">
              <a:solidFill>
                <a:srgbClr val="3F4259"/>
              </a:solidFill>
              <a:latin typeface="Times New Roman" pitchFamily="18" charset="0"/>
              <a:cs typeface="Times New Roman" pitchFamily="18" charset="0"/>
            </a:endParaRPr>
          </a:p>
          <a:p>
            <a:pPr marL="25400" marR="38100" indent="0">
              <a:spcAft>
                <a:spcPts val="210"/>
              </a:spcAft>
              <a:buFont typeface="Arial" pitchFamily="34" charset="0"/>
              <a:buChar char="•"/>
            </a:pPr>
            <a:r>
              <a:rPr lang="ru" dirty="0" smtClean="0">
                <a:latin typeface="Times New Roman" pitchFamily="18" charset="0"/>
                <a:cs typeface="Times New Roman" pitchFamily="18" charset="0"/>
              </a:rPr>
              <a:t>специальное обучение «переносу» сформированных знаний умений в новые ситуации взаимодействия с действительностью через ...;</a:t>
            </a:r>
          </a:p>
          <a:p>
            <a:pPr marL="25400" marR="38100" indent="0">
              <a:spcAft>
                <a:spcPts val="210"/>
              </a:spcAft>
              <a:buFont typeface="Arial" pitchFamily="34" charset="0"/>
              <a:buChar char="•"/>
            </a:pPr>
            <a:r>
              <a:rPr lang="ru" dirty="0" smtClean="0">
                <a:latin typeface="Times New Roman" pitchFamily="18" charset="0"/>
                <a:cs typeface="Times New Roman" pitchFamily="18" charset="0"/>
              </a:rPr>
              <a:t>специальная помощь в развитии возможностей вербальной и невербальной коммуникации;</a:t>
            </a:r>
          </a:p>
          <a:p>
            <a:pPr marL="25400" marR="38100" indent="0">
              <a:spcAft>
                <a:spcPts val="210"/>
              </a:spcAft>
              <a:buFont typeface="Arial" pitchFamily="34" charset="0"/>
              <a:buChar char="•"/>
            </a:pPr>
            <a:r>
              <a:rPr lang="ru" dirty="0" smtClean="0">
                <a:latin typeface="Times New Roman" pitchFamily="18" charset="0"/>
                <a:cs typeface="Times New Roman" pitchFamily="18" charset="0"/>
              </a:rPr>
              <a:t>коррекция произносительной стороны речи; освоение умения использовать речь по всему спектру коммуникативных ситуаций;</a:t>
            </a:r>
          </a:p>
          <a:p>
            <a:pPr marL="25400" indent="0">
              <a:spcAft>
                <a:spcPts val="630"/>
              </a:spcAft>
              <a:buFont typeface="Arial" pitchFamily="34" charset="0"/>
              <a:buChar char="•"/>
            </a:pPr>
            <a:r>
              <a:rPr lang="ru" dirty="0" smtClean="0">
                <a:latin typeface="Times New Roman" pitchFamily="18" charset="0"/>
                <a:cs typeface="Times New Roman" pitchFamily="18" charset="0"/>
              </a:rPr>
              <a:t>особая пространственная и временная организация образовательной среды;</a:t>
            </a:r>
          </a:p>
          <a:p>
            <a:pPr marL="25400" marR="533400" indent="0">
              <a:buFont typeface="Arial" pitchFamily="34" charset="0"/>
              <a:buChar char="•"/>
            </a:pPr>
            <a:r>
              <a:rPr lang="ru" dirty="0" smtClean="0">
                <a:latin typeface="Times New Roman" pitchFamily="18" charset="0"/>
                <a:cs typeface="Times New Roman" pitchFamily="18" charset="0"/>
              </a:rPr>
              <a:t>необходимо максимальное расширение образовательного пространства и выход за пределы образовательного учреждения.</a:t>
            </a:r>
            <a:endParaRPr lang="ru"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r>
              <a:rPr lang="ru-RU" smtClean="0"/>
              <a:t>13.10.2016</a:t>
            </a:r>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28</a:t>
            </a:fld>
            <a:endParaRPr lang="ru-RU"/>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67544" y="764704"/>
            <a:ext cx="8299704" cy="936104"/>
          </a:xfrm>
          <a:prstGeom prst="rect">
            <a:avLst/>
          </a:prstGeom>
        </p:spPr>
        <p:txBody>
          <a:bodyPr lIns="0" tIns="0" rIns="0" bIns="0">
            <a:noAutofit/>
          </a:bodyPr>
          <a:lstStyle/>
          <a:p>
            <a:pPr indent="0" algn="just">
              <a:lnSpc>
                <a:spcPts val="2856"/>
              </a:lnSpc>
            </a:pPr>
            <a:r>
              <a:rPr lang="ru" sz="2300" dirty="0" smtClean="0">
                <a:latin typeface="Times New Roman" pitchFamily="18" charset="0"/>
                <a:cs typeface="Times New Roman" pitchFamily="18" charset="0"/>
              </a:rPr>
              <a:t>Специфические </a:t>
            </a:r>
            <a:r>
              <a:rPr lang="ru" sz="2300" dirty="0">
                <a:latin typeface="Times New Roman" pitchFamily="18" charset="0"/>
                <a:cs typeface="Times New Roman" pitchFamily="18" charset="0"/>
              </a:rPr>
              <a:t>образовательные потребности слабослышащих</a:t>
            </a:r>
          </a:p>
          <a:p>
            <a:pPr indent="0" algn="just">
              <a:lnSpc>
                <a:spcPts val="2856"/>
              </a:lnSpc>
            </a:pPr>
            <a:r>
              <a:rPr lang="ru" sz="2300" dirty="0">
                <a:latin typeface="Times New Roman" pitchFamily="18" charset="0"/>
                <a:cs typeface="Times New Roman" pitchFamily="18" charset="0"/>
              </a:rPr>
              <a:t>позднооглохших и кохлеарно имплантированных обучающихся</a:t>
            </a:r>
          </a:p>
        </p:txBody>
      </p:sp>
      <p:sp>
        <p:nvSpPr>
          <p:cNvPr id="10" name="Прямоугольник 9"/>
          <p:cNvSpPr/>
          <p:nvPr/>
        </p:nvSpPr>
        <p:spPr>
          <a:xfrm>
            <a:off x="323528" y="2060848"/>
            <a:ext cx="8545392" cy="2681856"/>
          </a:xfrm>
          <a:prstGeom prst="rect">
            <a:avLst/>
          </a:prstGeom>
        </p:spPr>
        <p:txBody>
          <a:bodyPr lIns="0" tIns="0" rIns="0" bIns="0">
            <a:noAutofit/>
          </a:bodyPr>
          <a:lstStyle/>
          <a:p>
            <a:pPr marL="180000" marR="114300" indent="0">
              <a:lnSpc>
                <a:spcPts val="1920"/>
              </a:lnSpc>
              <a:spcAft>
                <a:spcPts val="210"/>
              </a:spcAft>
              <a:buFont typeface="Arial" pitchFamily="34" charset="0"/>
              <a:buChar char="•"/>
            </a:pPr>
            <a:r>
              <a:rPr lang="ru" dirty="0" smtClean="0">
                <a:latin typeface="Times New Roman" pitchFamily="18" charset="0"/>
                <a:cs typeface="Times New Roman" pitchFamily="18" charset="0"/>
              </a:rPr>
              <a:t>непрерывность </a:t>
            </a:r>
            <a:r>
              <a:rPr lang="ru" dirty="0">
                <a:latin typeface="Times New Roman" pitchFamily="18" charset="0"/>
                <a:cs typeface="Times New Roman" pitchFamily="18" charset="0"/>
              </a:rPr>
              <a:t>коррекционно-развивающего процесса, реализуемого, как через содержание образовательных областей, внеурочной деятельности, так и в процессе индивидуальной работы;</a:t>
            </a:r>
          </a:p>
          <a:p>
            <a:pPr marL="180000" marR="114300" indent="0">
              <a:lnSpc>
                <a:spcPts val="1920"/>
              </a:lnSpc>
              <a:spcAft>
                <a:spcPts val="210"/>
              </a:spcAft>
              <a:buFont typeface="Arial" pitchFamily="34" charset="0"/>
              <a:buChar char="•"/>
            </a:pPr>
            <a:r>
              <a:rPr lang="ru" dirty="0">
                <a:latin typeface="Times New Roman" pitchFamily="18" charset="0"/>
                <a:cs typeface="Times New Roman" pitchFamily="18" charset="0"/>
              </a:rPr>
              <a:t>предусмотрение подготовительного класса для обучающихся, не имевших дошкольной подготовки и/или по уровню своего развития не готовых к освоению программы;</a:t>
            </a:r>
          </a:p>
          <a:p>
            <a:pPr marL="180000" marR="114300" indent="0">
              <a:lnSpc>
                <a:spcPts val="1944"/>
              </a:lnSpc>
              <a:spcAft>
                <a:spcPts val="210"/>
              </a:spcAft>
              <a:buFont typeface="Arial" pitchFamily="34" charset="0"/>
              <a:buChar char="•"/>
            </a:pPr>
            <a:r>
              <a:rPr lang="ru" dirty="0">
                <a:latin typeface="Times New Roman" pitchFamily="18" charset="0"/>
                <a:cs typeface="Times New Roman" pitchFamily="18" charset="0"/>
              </a:rPr>
              <a:t>специальная работа по обучению словесной речи (в устной и письменной формах) в условиях специально педагогически созданной слухоречевой среды;</a:t>
            </a:r>
          </a:p>
          <a:p>
            <a:pPr marL="180000" marR="114300" indent="0">
              <a:lnSpc>
                <a:spcPts val="1896"/>
              </a:lnSpc>
              <a:spcAft>
                <a:spcPts val="210"/>
              </a:spcAft>
              <a:buFont typeface="Arial" pitchFamily="34" charset="0"/>
              <a:buChar char="•"/>
            </a:pPr>
            <a:r>
              <a:rPr lang="ru" dirty="0">
                <a:latin typeface="Times New Roman" pitchFamily="18" charset="0"/>
                <a:cs typeface="Times New Roman" pitchFamily="18" charset="0"/>
              </a:rPr>
              <a:t>активное использование в учебно-познавательном процессе речи как средства компенсации нарушенных функций, осуществление специальной работы по коррекции речевых нарушений</a:t>
            </a:r>
            <a:r>
              <a:rPr lang="ru" dirty="0" smtClean="0">
                <a:latin typeface="Times New Roman" pitchFamily="18" charset="0"/>
                <a:cs typeface="Times New Roman" pitchFamily="18" charset="0"/>
              </a:rPr>
              <a:t>;</a:t>
            </a:r>
            <a:endParaRPr lang="ru"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971600" y="188640"/>
            <a:ext cx="7797800" cy="765175"/>
          </a:xfrm>
        </p:spPr>
        <p:txBody>
          <a:bodyPr/>
          <a:lstStyle/>
          <a:p>
            <a:r>
              <a:rPr lang="ru-RU" sz="2800" dirty="0" smtClean="0">
                <a:latin typeface="Times New Roman" pitchFamily="18" charset="0"/>
                <a:cs typeface="Times New Roman" pitchFamily="18" charset="0"/>
              </a:rPr>
              <a:t>Содержание деятельности  ПМПК и ПМП(к)</a:t>
            </a:r>
          </a:p>
        </p:txBody>
      </p:sp>
      <p:graphicFrame>
        <p:nvGraphicFramePr>
          <p:cNvPr id="5" name="Содержимое 4"/>
          <p:cNvGraphicFramePr>
            <a:graphicFrameLocks noGrp="1"/>
          </p:cNvGraphicFramePr>
          <p:nvPr>
            <p:ph idx="1"/>
          </p:nvPr>
        </p:nvGraphicFramePr>
        <p:xfrm>
          <a:off x="395536" y="939905"/>
          <a:ext cx="8568778" cy="4145280"/>
        </p:xfrm>
        <a:graphic>
          <a:graphicData uri="http://schemas.openxmlformats.org/drawingml/2006/table">
            <a:tbl>
              <a:tblPr firstRow="1" bandRow="1">
                <a:tableStyleId>{5C22544A-7EE6-4342-B048-85BDC9FD1C3A}</a:tableStyleId>
              </a:tblPr>
              <a:tblGrid>
                <a:gridCol w="4608512"/>
                <a:gridCol w="3960266"/>
              </a:tblGrid>
              <a:tr h="282414">
                <a:tc>
                  <a:txBody>
                    <a:bodyPr/>
                    <a:lstStyle/>
                    <a:p>
                      <a:pPr algn="ctr"/>
                      <a:r>
                        <a:rPr lang="ru-RU" sz="1400" dirty="0" smtClean="0">
                          <a:solidFill>
                            <a:schemeClr val="tx1"/>
                          </a:solidFill>
                          <a:latin typeface="Times New Roman" pitchFamily="18" charset="0"/>
                          <a:cs typeface="Times New Roman" pitchFamily="18" charset="0"/>
                        </a:rPr>
                        <a:t>ПМПК </a:t>
                      </a:r>
                      <a:endParaRPr lang="ru-RU" sz="1400" dirty="0">
                        <a:solidFill>
                          <a:schemeClr val="tx1"/>
                        </a:solidFill>
                        <a:latin typeface="Times New Roman" pitchFamily="18" charset="0"/>
                        <a:cs typeface="Times New Roman" pitchFamily="18" charset="0"/>
                      </a:endParaRPr>
                    </a:p>
                  </a:txBody>
                  <a:tcPr/>
                </a:tc>
                <a:tc>
                  <a:txBody>
                    <a:bodyPr/>
                    <a:lstStyle/>
                    <a:p>
                      <a:pPr algn="ctr"/>
                      <a:r>
                        <a:rPr lang="ru-RU" sz="1400" b="1" kern="1200" dirty="0" err="1" smtClean="0">
                          <a:solidFill>
                            <a:schemeClr val="tx1"/>
                          </a:solidFill>
                          <a:latin typeface="Times New Roman" pitchFamily="18" charset="0"/>
                          <a:ea typeface="+mn-ea"/>
                          <a:cs typeface="Times New Roman" pitchFamily="18" charset="0"/>
                        </a:rPr>
                        <a:t>ПМПк</a:t>
                      </a:r>
                      <a:endParaRPr lang="ru-RU" sz="1400" dirty="0">
                        <a:solidFill>
                          <a:schemeClr val="tx1"/>
                        </a:solidFill>
                        <a:latin typeface="Times New Roman" pitchFamily="18" charset="0"/>
                        <a:cs typeface="Times New Roman" pitchFamily="18" charset="0"/>
                      </a:endParaRPr>
                    </a:p>
                  </a:txBody>
                  <a:tcPr/>
                </a:tc>
              </a:tr>
              <a:tr h="677793">
                <a:tc>
                  <a:txBody>
                    <a:bodyPr/>
                    <a:lstStyle/>
                    <a:p>
                      <a:r>
                        <a:rPr lang="ru-RU" sz="1600" i="1" kern="1200" dirty="0" smtClean="0">
                          <a:solidFill>
                            <a:schemeClr val="dk1"/>
                          </a:solidFill>
                          <a:latin typeface="Times New Roman" pitchFamily="18" charset="0"/>
                          <a:ea typeface="+mn-ea"/>
                          <a:cs typeface="Times New Roman" pitchFamily="18" charset="0"/>
                        </a:rPr>
                        <a:t>Положением о </a:t>
                      </a:r>
                      <a:r>
                        <a:rPr lang="ru-RU" sz="1600" i="1" kern="1200" dirty="0" err="1" smtClean="0">
                          <a:solidFill>
                            <a:schemeClr val="dk1"/>
                          </a:solidFill>
                          <a:latin typeface="Times New Roman" pitchFamily="18" charset="0"/>
                          <a:ea typeface="+mn-ea"/>
                          <a:cs typeface="Times New Roman" pitchFamily="18" charset="0"/>
                        </a:rPr>
                        <a:t>психолого-медико-педагогической</a:t>
                      </a:r>
                      <a:r>
                        <a:rPr lang="ru-RU" sz="1600" i="1" kern="1200" dirty="0" smtClean="0">
                          <a:solidFill>
                            <a:schemeClr val="dk1"/>
                          </a:solidFill>
                          <a:latin typeface="Times New Roman" pitchFamily="18" charset="0"/>
                          <a:ea typeface="+mn-ea"/>
                          <a:cs typeface="Times New Roman" pitchFamily="18" charset="0"/>
                        </a:rPr>
                        <a:t> комиссии, (ПРИКАЗ МО и Н РФ от 20 сентября 2013 г. N 1082 «Об утверждении положения о </a:t>
                      </a:r>
                      <a:r>
                        <a:rPr lang="ru-RU" sz="1600" i="1" kern="1200" dirty="0" err="1" smtClean="0">
                          <a:solidFill>
                            <a:schemeClr val="dk1"/>
                          </a:solidFill>
                          <a:latin typeface="Times New Roman" pitchFamily="18" charset="0"/>
                          <a:ea typeface="+mn-ea"/>
                          <a:cs typeface="Times New Roman" pitchFamily="18" charset="0"/>
                        </a:rPr>
                        <a:t>психолого-медико-педагогической</a:t>
                      </a:r>
                      <a:r>
                        <a:rPr lang="ru-RU" sz="1600" i="1" kern="1200" dirty="0" smtClean="0">
                          <a:solidFill>
                            <a:schemeClr val="dk1"/>
                          </a:solidFill>
                          <a:latin typeface="Times New Roman" pitchFamily="18" charset="0"/>
                          <a:ea typeface="+mn-ea"/>
                          <a:cs typeface="Times New Roman" pitchFamily="18" charset="0"/>
                        </a:rPr>
                        <a:t> комиссии»)</a:t>
                      </a:r>
                      <a:endParaRPr lang="ru-RU" sz="1600" i="1" kern="1200" dirty="0">
                        <a:solidFill>
                          <a:schemeClr val="dk1"/>
                        </a:solidFill>
                        <a:latin typeface="Times New Roman" pitchFamily="18" charset="0"/>
                        <a:ea typeface="+mn-ea"/>
                        <a:cs typeface="Times New Roman" pitchFamily="18" charset="0"/>
                      </a:endParaRPr>
                    </a:p>
                  </a:txBody>
                  <a:tcPr>
                    <a:noFill/>
                  </a:tcPr>
                </a:tc>
                <a:tc>
                  <a:txBody>
                    <a:bodyPr/>
                    <a:lstStyle/>
                    <a:p>
                      <a:r>
                        <a:rPr lang="ru-RU" sz="1600" i="1" kern="1200" dirty="0" smtClean="0">
                          <a:solidFill>
                            <a:schemeClr val="dk1"/>
                          </a:solidFill>
                          <a:latin typeface="Times New Roman" pitchFamily="18" charset="0"/>
                          <a:ea typeface="+mn-ea"/>
                          <a:cs typeface="Times New Roman" pitchFamily="18" charset="0"/>
                        </a:rPr>
                        <a:t>Инструктивного письма МО и</a:t>
                      </a:r>
                      <a:r>
                        <a:rPr lang="ru-RU" sz="1600" i="1" kern="1200" baseline="0" dirty="0" smtClean="0">
                          <a:solidFill>
                            <a:schemeClr val="dk1"/>
                          </a:solidFill>
                          <a:latin typeface="Times New Roman" pitchFamily="18" charset="0"/>
                          <a:ea typeface="+mn-ea"/>
                          <a:cs typeface="Times New Roman" pitchFamily="18" charset="0"/>
                        </a:rPr>
                        <a:t> Н РФ </a:t>
                      </a:r>
                      <a:r>
                        <a:rPr lang="ru-RU" sz="1600" i="1" kern="1200" dirty="0" smtClean="0">
                          <a:solidFill>
                            <a:schemeClr val="dk1"/>
                          </a:solidFill>
                          <a:latin typeface="Times New Roman" pitchFamily="18" charset="0"/>
                          <a:ea typeface="+mn-ea"/>
                          <a:cs typeface="Times New Roman" pitchFamily="18" charset="0"/>
                        </a:rPr>
                        <a:t> о деятельности консилиума образовательного учреждения № 27/901-6 от 27.03.2000.</a:t>
                      </a:r>
                      <a:endParaRPr lang="ru-RU" sz="1600" i="1" dirty="0">
                        <a:latin typeface="Times New Roman" pitchFamily="18" charset="0"/>
                        <a:cs typeface="Times New Roman" pitchFamily="18" charset="0"/>
                      </a:endParaRPr>
                    </a:p>
                  </a:txBody>
                  <a:tcPr/>
                </a:tc>
              </a:tr>
              <a:tr h="2745209">
                <a:tc>
                  <a:txBody>
                    <a:bodyPr/>
                    <a:lstStyle/>
                    <a:p>
                      <a:pPr>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оценка особенностей и уровня развития ребенка;</a:t>
                      </a:r>
                    </a:p>
                    <a:p>
                      <a:pPr>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 оценка возможности включения ребенка в ОУ, реализующее инклюзивную практику;</a:t>
                      </a:r>
                    </a:p>
                    <a:p>
                      <a:pPr>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 определение ИОМ;</a:t>
                      </a:r>
                    </a:p>
                    <a:p>
                      <a:pPr>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 определение условий включения (наличие специалистов сопровождения, специального оборудования, </a:t>
                      </a:r>
                      <a:r>
                        <a:rPr lang="ru-RU" sz="1600" kern="1200" dirty="0" err="1" smtClean="0">
                          <a:solidFill>
                            <a:schemeClr val="dk1"/>
                          </a:solidFill>
                          <a:latin typeface="Times New Roman" pitchFamily="18" charset="0"/>
                          <a:ea typeface="+mn-ea"/>
                          <a:cs typeface="Times New Roman" pitchFamily="18" charset="0"/>
                        </a:rPr>
                        <a:t>безбарьерная</a:t>
                      </a:r>
                      <a:r>
                        <a:rPr lang="ru-RU" sz="1600" kern="1200" dirty="0" smtClean="0">
                          <a:solidFill>
                            <a:schemeClr val="dk1"/>
                          </a:solidFill>
                          <a:latin typeface="Times New Roman" pitchFamily="18" charset="0"/>
                          <a:ea typeface="+mn-ea"/>
                          <a:cs typeface="Times New Roman" pitchFamily="18" charset="0"/>
                        </a:rPr>
                        <a:t> среда и др.);</a:t>
                      </a:r>
                    </a:p>
                    <a:p>
                      <a:pPr>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 выбор ОУ(или его структурного подразделения);</a:t>
                      </a:r>
                    </a:p>
                    <a:p>
                      <a:pPr>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 определение срока, пребывания ребенка в той или иной части образовательного маршрута в ДОУ или структурном подразделении</a:t>
                      </a:r>
                      <a:endParaRPr lang="ru-RU" sz="1600" dirty="0">
                        <a:latin typeface="Times New Roman" pitchFamily="18" charset="0"/>
                        <a:cs typeface="Times New Roman" pitchFamily="18" charset="0"/>
                      </a:endParaRPr>
                    </a:p>
                  </a:txBody>
                  <a:tcPr>
                    <a:noFill/>
                  </a:tcPr>
                </a:tc>
                <a:tc>
                  <a:txBody>
                    <a:bodyPr/>
                    <a:lstStyle/>
                    <a:p>
                      <a:pPr marL="0" algn="l" defTabSz="914400" rtl="0" eaLnBrk="1" latinLnBrk="0" hangingPunct="1">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обсуждение специалистами особенностей развития и социальной адаптации того или иного ребенка с ОВЗ;</a:t>
                      </a:r>
                    </a:p>
                    <a:p>
                      <a:pPr marL="0" algn="l" defTabSz="914400" rtl="0" eaLnBrk="1" latinLnBrk="0" hangingPunct="1">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обсуждение сложившейся образовательной ситуации;</a:t>
                      </a:r>
                    </a:p>
                    <a:p>
                      <a:pPr marL="0" algn="l" defTabSz="914400" rtl="0" eaLnBrk="1" latinLnBrk="0" hangingPunct="1">
                        <a:buFont typeface="Arial" pitchFamily="34" charset="0"/>
                        <a:buChar char="•"/>
                      </a:pPr>
                      <a:r>
                        <a:rPr lang="ru-RU" sz="1600" kern="1200" dirty="0" smtClean="0">
                          <a:solidFill>
                            <a:schemeClr val="dk1"/>
                          </a:solidFill>
                          <a:latin typeface="Times New Roman" pitchFamily="18" charset="0"/>
                          <a:ea typeface="+mn-ea"/>
                          <a:cs typeface="Times New Roman" pitchFamily="18" charset="0"/>
                        </a:rPr>
                        <a:t>разработка и реализация общей стратегии заданной ПМПК и конкретных тактик включения ребенка с ОВЗ в инклюзивную практику при направлении его в данное образовательное учреждение.</a:t>
                      </a:r>
                      <a:endParaRPr lang="ru-RU" sz="1600" kern="1200" dirty="0">
                        <a:solidFill>
                          <a:schemeClr val="dk1"/>
                        </a:solidFill>
                        <a:latin typeface="Times New Roman" pitchFamily="18" charset="0"/>
                        <a:ea typeface="+mn-ea"/>
                        <a:cs typeface="Times New Roman" pitchFamily="18" charset="0"/>
                      </a:endParaRPr>
                    </a:p>
                  </a:txBody>
                  <a:tcPr>
                    <a:noFill/>
                  </a:tcPr>
                </a:tc>
              </a:tr>
            </a:tbl>
          </a:graphicData>
        </a:graphic>
      </p:graphicFrame>
      <p:sp>
        <p:nvSpPr>
          <p:cNvPr id="14353" name="Номер слайда 3"/>
          <p:cNvSpPr>
            <a:spLocks noGrp="1"/>
          </p:cNvSpPr>
          <p:nvPr>
            <p:ph type="sldNum" sz="quarter" idx="12"/>
          </p:nvPr>
        </p:nvSpPr>
        <p:spPr>
          <a:noFill/>
        </p:spPr>
        <p:txBody>
          <a:bodyPr/>
          <a:lstStyle/>
          <a:p>
            <a:fld id="{BF469D5C-ACB4-417B-ABAE-EB265C7C2B41}" type="slidenum">
              <a:rPr lang="es-ES" smtClean="0">
                <a:latin typeface="Times New Roman" pitchFamily="18" charset="0"/>
                <a:cs typeface="Times New Roman" pitchFamily="18" charset="0"/>
              </a:rPr>
              <a:pPr/>
              <a:t>3</a:t>
            </a:fld>
            <a:endParaRPr lang="es-ES" smtClean="0">
              <a:latin typeface="Times New Roman" pitchFamily="18" charset="0"/>
              <a:cs typeface="Times New Roman" pitchFamily="18" charset="0"/>
            </a:endParaRPr>
          </a:p>
        </p:txBody>
      </p:sp>
      <p:sp>
        <p:nvSpPr>
          <p:cNvPr id="6" name="Дата 5"/>
          <p:cNvSpPr>
            <a:spLocks noGrp="1"/>
          </p:cNvSpPr>
          <p:nvPr>
            <p:ph type="dt" sz="half" idx="10"/>
          </p:nvPr>
        </p:nvSpPr>
        <p:spPr/>
        <p:txBody>
          <a:bodyPr/>
          <a:lstStyle/>
          <a:p>
            <a:r>
              <a:rPr lang="ru-RU" smtClean="0"/>
              <a:t>13.10.2016</a:t>
            </a:r>
            <a:endParaRPr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496944" cy="836126"/>
          </a:xfrm>
          <a:prstGeom prst="rect">
            <a:avLst/>
          </a:prstGeom>
        </p:spPr>
        <p:txBody>
          <a:bodyPr wrap="square">
            <a:spAutoFit/>
          </a:bodyPr>
          <a:lstStyle/>
          <a:p>
            <a:pPr indent="0" algn="ctr">
              <a:lnSpc>
                <a:spcPts val="2856"/>
              </a:lnSpc>
            </a:pPr>
            <a:r>
              <a:rPr lang="ru" sz="2400" dirty="0" smtClean="0">
                <a:latin typeface="Times New Roman" pitchFamily="18" charset="0"/>
                <a:cs typeface="Times New Roman" pitchFamily="18" charset="0"/>
              </a:rPr>
              <a:t>Специфические образовательные потребности слабослышащих позднооглохших и кохлеарно имплантированных обучающихся</a:t>
            </a:r>
            <a:endParaRPr lang="ru" sz="2400" dirty="0">
              <a:latin typeface="Times New Roman" pitchFamily="18" charset="0"/>
              <a:cs typeface="Times New Roman" pitchFamily="18" charset="0"/>
            </a:endParaRPr>
          </a:p>
        </p:txBody>
      </p:sp>
      <p:sp>
        <p:nvSpPr>
          <p:cNvPr id="3" name="Прямоугольник 2"/>
          <p:cNvSpPr/>
          <p:nvPr/>
        </p:nvSpPr>
        <p:spPr>
          <a:xfrm>
            <a:off x="323528" y="1628800"/>
            <a:ext cx="8496944" cy="3554819"/>
          </a:xfrm>
          <a:prstGeom prst="rect">
            <a:avLst/>
          </a:prstGeom>
        </p:spPr>
        <p:txBody>
          <a:bodyPr wrap="square">
            <a:spAutoFit/>
          </a:bodyPr>
          <a:lstStyle/>
          <a:p>
            <a:pPr marL="180000" marR="114300" indent="0">
              <a:lnSpc>
                <a:spcPts val="1920"/>
              </a:lnSpc>
              <a:spcAft>
                <a:spcPts val="210"/>
              </a:spcAft>
              <a:buFont typeface="Arial" pitchFamily="34" charset="0"/>
              <a:buChar char="•"/>
            </a:pPr>
            <a:r>
              <a:rPr lang="ru" dirty="0" smtClean="0">
                <a:latin typeface="Times New Roman" pitchFamily="18" charset="0"/>
                <a:cs typeface="Times New Roman" pitchFamily="18" charset="0"/>
              </a:rPr>
              <a:t>специальная работа по формированию и развитию возможностей восприятия звучащего мира, слухового восприятия неречевых звучаний и речи, слухо-зрительного восприятия устной речи, формированию умения использовать свои слуховые возможности в жизни, правильно пользоваться звукоусиливающей аппаратурой;</a:t>
            </a:r>
          </a:p>
          <a:p>
            <a:pPr marL="180000" marR="114300" indent="0">
              <a:lnSpc>
                <a:spcPts val="1920"/>
              </a:lnSpc>
              <a:spcAft>
                <a:spcPts val="210"/>
              </a:spcAft>
              <a:buFont typeface="Arial" pitchFamily="34" charset="0"/>
              <a:buChar char="•"/>
            </a:pPr>
            <a:r>
              <a:rPr lang="ru" dirty="0" smtClean="0">
                <a:latin typeface="Times New Roman" pitchFamily="18" charset="0"/>
                <a:cs typeface="Times New Roman" pitchFamily="18" charset="0"/>
              </a:rPr>
              <a:t>специальная работа по формированию и коррекции произносительной стороны речи; освоения умения использовать устную речь по всему спектру коммуникативных ситуаций;</a:t>
            </a:r>
          </a:p>
          <a:p>
            <a:pPr marL="180000" marR="114300" indent="0">
              <a:lnSpc>
                <a:spcPts val="1896"/>
              </a:lnSpc>
              <a:buFont typeface="Arial" pitchFamily="34" charset="0"/>
              <a:buChar char="•"/>
            </a:pPr>
            <a:r>
              <a:rPr lang="ru" dirty="0" smtClean="0">
                <a:latin typeface="Times New Roman" pitchFamily="18" charset="0"/>
                <a:cs typeface="Times New Roman" pitchFamily="18" charset="0"/>
              </a:rPr>
              <a:t>обеспечение обстановки эмоционального комфорта, упорядоченности и предсказуемости происходящего, установка педагога на поддержание в ребенке с нарушением слуха уверенности в том, что его принимают, ему симпатизируют, придут на помощь, вовлечение слышащих детей в доступное взаимодействие.</a:t>
            </a:r>
          </a:p>
          <a:p>
            <a:pPr marL="180000" marR="114300">
              <a:lnSpc>
                <a:spcPts val="1896"/>
              </a:lnSpc>
              <a:buFont typeface="Arial" pitchFamily="34" charset="0"/>
              <a:buChar char="•"/>
            </a:pPr>
            <a:r>
              <a:rPr lang="ru" dirty="0" smtClean="0">
                <a:latin typeface="Times New Roman" pitchFamily="18" charset="0"/>
                <a:cs typeface="Times New Roman" pitchFamily="18" charset="0"/>
              </a:rPr>
              <a:t>расширение социального опыта ребенка, его контактов со слышащими сверстниками.</a:t>
            </a:r>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30</a:t>
            </a:fld>
            <a:endParaRPr lang="ru-RU"/>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1988840"/>
            <a:ext cx="8280920" cy="2862322"/>
          </a:xfrm>
          <a:prstGeom prst="rect">
            <a:avLst/>
          </a:prstGeom>
          <a:noFill/>
        </p:spPr>
        <p:txBody>
          <a:bodyPr wrap="square" rtlCol="0">
            <a:spAutoFit/>
          </a:bodyPr>
          <a:lstStyle/>
          <a:p>
            <a:pPr algn="just">
              <a:buFont typeface="Arial" pitchFamily="34" charset="0"/>
              <a:buChar char="•"/>
            </a:pPr>
            <a:r>
              <a:rPr lang="ru-RU" dirty="0" smtClean="0">
                <a:latin typeface="Times New Roman" pitchFamily="18" charset="0"/>
                <a:cs typeface="Times New Roman" pitchFamily="18" charset="0"/>
              </a:rPr>
              <a:t>Некоторым детям требуется особое питание. В школе необходимо предусмотреть возможность организации питания пищей, принесенной из дома, организация особого места для питания и специальных приспособлений для приема пищи. </a:t>
            </a:r>
          </a:p>
          <a:p>
            <a:pPr algn="just">
              <a:buFont typeface="Arial" pitchFamily="34" charset="0"/>
              <a:buChar char="•"/>
            </a:pPr>
            <a:endParaRPr lang="ru-RU" dirty="0" smtClean="0">
              <a:latin typeface="Times New Roman" pitchFamily="18" charset="0"/>
              <a:cs typeface="Times New Roman" pitchFamily="18" charset="0"/>
            </a:endParaRPr>
          </a:p>
          <a:p>
            <a:pPr algn="just">
              <a:buFont typeface="Arial" pitchFamily="34" charset="0"/>
              <a:buChar char="•"/>
            </a:pPr>
            <a:r>
              <a:rPr lang="ru-RU" dirty="0" smtClean="0">
                <a:latin typeface="Times New Roman" pitchFamily="18" charset="0"/>
                <a:cs typeface="Times New Roman" pitchFamily="18" charset="0"/>
              </a:rPr>
              <a:t>Медицинское сопровождение (диагностические, профилактические или реабилитационные мероприятия) может быть организовано как на базе образовательной организации, так и по договору с медицинскими организациями.</a:t>
            </a:r>
          </a:p>
          <a:p>
            <a:pPr algn="just">
              <a:buFont typeface="Arial" pitchFamily="34" charset="0"/>
              <a:buChar char="•"/>
            </a:pPr>
            <a:endParaRPr lang="ru-RU" dirty="0" smtClean="0">
              <a:latin typeface="Times New Roman" pitchFamily="18" charset="0"/>
              <a:cs typeface="Times New Roman" pitchFamily="18" charset="0"/>
            </a:endParaRPr>
          </a:p>
          <a:p>
            <a:pPr algn="just">
              <a:buFont typeface="Arial" pitchFamily="34" charset="0"/>
              <a:buChar char="•"/>
            </a:pPr>
            <a:r>
              <a:rPr lang="ru-RU" dirty="0" smtClean="0">
                <a:latin typeface="Times New Roman" pitchFamily="18" charset="0"/>
                <a:cs typeface="Times New Roman" pitchFamily="18" charset="0"/>
              </a:rPr>
              <a:t>Специальная мебель, в том числе столы с регулируемой высотой, наклоном столешницы, стулья, регулируемые по высоте;</a:t>
            </a:r>
          </a:p>
        </p:txBody>
      </p:sp>
      <p:sp>
        <p:nvSpPr>
          <p:cNvPr id="4" name="Прямоугольник 3"/>
          <p:cNvSpPr/>
          <p:nvPr/>
        </p:nvSpPr>
        <p:spPr>
          <a:xfrm>
            <a:off x="683568" y="476672"/>
            <a:ext cx="7992888" cy="836126"/>
          </a:xfrm>
          <a:prstGeom prst="rect">
            <a:avLst/>
          </a:prstGeom>
        </p:spPr>
        <p:txBody>
          <a:bodyPr wrap="square">
            <a:spAutoFit/>
          </a:bodyPr>
          <a:lstStyle/>
          <a:p>
            <a:pPr indent="0" algn="ctr">
              <a:lnSpc>
                <a:spcPts val="2856"/>
              </a:lnSpc>
            </a:pPr>
            <a:r>
              <a:rPr lang="ru" sz="2400" dirty="0" smtClean="0">
                <a:latin typeface="Times New Roman" pitchFamily="18" charset="0"/>
                <a:cs typeface="Times New Roman" pitchFamily="18" charset="0"/>
              </a:rPr>
              <a:t>Специфические образовательные потребности соматических  детей-инвалидов</a:t>
            </a:r>
            <a:endParaRPr lang="ru" sz="24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11560" y="1196752"/>
            <a:ext cx="8280920" cy="3693319"/>
          </a:xfrm>
          <a:prstGeom prst="rect">
            <a:avLst/>
          </a:prstGeom>
        </p:spPr>
        <p:txBody>
          <a:bodyPr wrap="square">
            <a:spAutoFit/>
          </a:bodyPr>
          <a:lstStyle/>
          <a:p>
            <a:pPr algn="just">
              <a:buFont typeface="Arial" pitchFamily="34" charset="0"/>
              <a:buChar char="•"/>
            </a:pPr>
            <a:r>
              <a:rPr lang="ru-RU" dirty="0" smtClean="0">
                <a:latin typeface="Times New Roman" pitchFamily="18" charset="0"/>
                <a:cs typeface="Times New Roman" pitchFamily="18" charset="0"/>
              </a:rPr>
              <a:t>Специализированные аппаратно-программные комплексы для детей-инвалидов;</a:t>
            </a:r>
          </a:p>
          <a:p>
            <a:pPr algn="just">
              <a:buFont typeface="Arial" pitchFamily="34" charset="0"/>
              <a:buChar char="•"/>
            </a:pPr>
            <a:endParaRPr lang="ru-RU" dirty="0" smtClean="0">
              <a:latin typeface="Times New Roman" pitchFamily="18" charset="0"/>
              <a:cs typeface="Times New Roman" pitchFamily="18" charset="0"/>
            </a:endParaRPr>
          </a:p>
          <a:p>
            <a:pPr algn="just">
              <a:buFont typeface="Arial" pitchFamily="34" charset="0"/>
              <a:buChar char="•"/>
            </a:pPr>
            <a:r>
              <a:rPr lang="ru-RU" dirty="0" smtClean="0">
                <a:latin typeface="Times New Roman" pitchFamily="18" charset="0"/>
                <a:cs typeface="Times New Roman" pitchFamily="18" charset="0"/>
              </a:rPr>
              <a:t>Компьютерные логопедические, психологические программы для работы с детьми-инвалидами;</a:t>
            </a:r>
          </a:p>
          <a:p>
            <a:pPr algn="just">
              <a:buFont typeface="Arial" pitchFamily="34" charset="0"/>
              <a:buChar char="•"/>
            </a:pPr>
            <a:endParaRPr lang="ru-RU" dirty="0" smtClean="0">
              <a:latin typeface="Times New Roman" pitchFamily="18" charset="0"/>
              <a:cs typeface="Times New Roman" pitchFamily="18" charset="0"/>
            </a:endParaRPr>
          </a:p>
          <a:p>
            <a:pPr algn="just">
              <a:buFont typeface="Arial" pitchFamily="34" charset="0"/>
              <a:buChar char="•"/>
            </a:pPr>
            <a:r>
              <a:rPr lang="ru-RU" dirty="0" smtClean="0">
                <a:latin typeface="Times New Roman" pitchFamily="18" charset="0"/>
                <a:cs typeface="Times New Roman" pitchFamily="18" charset="0"/>
              </a:rPr>
              <a:t>Учебные пособия для работы педагога-психолога, учителя-логопеда для работы с детьми с нарушениями речи, нарушениями познавательных процессов, эмоционально-волевой сферы;</a:t>
            </a:r>
          </a:p>
          <a:p>
            <a:pPr algn="just">
              <a:buFont typeface="Arial" pitchFamily="34" charset="0"/>
              <a:buChar char="•"/>
            </a:pPr>
            <a:endParaRPr lang="ru-RU" dirty="0" smtClean="0">
              <a:latin typeface="Times New Roman" pitchFamily="18" charset="0"/>
              <a:cs typeface="Times New Roman" pitchFamily="18" charset="0"/>
            </a:endParaRPr>
          </a:p>
          <a:p>
            <a:pPr algn="just">
              <a:buFont typeface="Arial" pitchFamily="34" charset="0"/>
              <a:buChar char="•"/>
            </a:pPr>
            <a:r>
              <a:rPr lang="ru-RU" dirty="0" smtClean="0">
                <a:latin typeface="Times New Roman" pitchFamily="18" charset="0"/>
                <a:cs typeface="Times New Roman" pitchFamily="18" charset="0"/>
              </a:rPr>
              <a:t>Наборы диагностических методик для определения уровня речевого и моторного развития;</a:t>
            </a:r>
          </a:p>
          <a:p>
            <a:pPr algn="just">
              <a:buFont typeface="Arial" pitchFamily="34" charset="0"/>
              <a:buChar char="•"/>
            </a:pPr>
            <a:endParaRPr lang="ru-RU" dirty="0" smtClean="0">
              <a:latin typeface="Times New Roman" pitchFamily="18" charset="0"/>
              <a:cs typeface="Times New Roman" pitchFamily="18" charset="0"/>
            </a:endParaRPr>
          </a:p>
          <a:p>
            <a:pPr algn="just">
              <a:buFont typeface="Arial" pitchFamily="34" charset="0"/>
              <a:buChar char="•"/>
            </a:pPr>
            <a:r>
              <a:rPr lang="ru-RU" dirty="0" smtClean="0">
                <a:latin typeface="Times New Roman" pitchFamily="18" charset="0"/>
                <a:cs typeface="Times New Roman" pitchFamily="18" charset="0"/>
              </a:rPr>
              <a:t>Оборудование для сенсорных комнат </a:t>
            </a:r>
            <a:r>
              <a:rPr lang="ru-RU" dirty="0" err="1" smtClean="0">
                <a:latin typeface="Times New Roman" pitchFamily="18" charset="0"/>
                <a:cs typeface="Times New Roman" pitchFamily="18" charset="0"/>
              </a:rPr>
              <a:t>психо-эмоциональной</a:t>
            </a:r>
            <a:r>
              <a:rPr lang="ru-RU" dirty="0" smtClean="0">
                <a:latin typeface="Times New Roman" pitchFamily="18" charset="0"/>
                <a:cs typeface="Times New Roman" pitchFamily="18" charset="0"/>
              </a:rPr>
              <a:t> коррекции.</a:t>
            </a:r>
            <a:endParaRPr lang="ru-RU" dirty="0"/>
          </a:p>
        </p:txBody>
      </p:sp>
      <p:sp>
        <p:nvSpPr>
          <p:cNvPr id="5" name="Прямоугольник 4"/>
          <p:cNvSpPr/>
          <p:nvPr/>
        </p:nvSpPr>
        <p:spPr>
          <a:xfrm>
            <a:off x="539552" y="332656"/>
            <a:ext cx="8280920" cy="836126"/>
          </a:xfrm>
          <a:prstGeom prst="rect">
            <a:avLst/>
          </a:prstGeom>
        </p:spPr>
        <p:txBody>
          <a:bodyPr wrap="square">
            <a:spAutoFit/>
          </a:bodyPr>
          <a:lstStyle/>
          <a:p>
            <a:pPr indent="0" algn="ctr">
              <a:lnSpc>
                <a:spcPts val="2856"/>
              </a:lnSpc>
            </a:pPr>
            <a:r>
              <a:rPr lang="ru" sz="2400" dirty="0" smtClean="0">
                <a:latin typeface="Times New Roman" pitchFamily="18" charset="0"/>
                <a:cs typeface="Times New Roman" pitchFamily="18" charset="0"/>
              </a:rPr>
              <a:t>Специфические образовательные потребности соматических  детей-инвалидов</a:t>
            </a:r>
            <a:endParaRPr lang="ru" sz="2400"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978686155"/>
              </p:ext>
            </p:extLst>
          </p:nvPr>
        </p:nvGraphicFramePr>
        <p:xfrm>
          <a:off x="323528" y="332657"/>
          <a:ext cx="8496945" cy="4773289"/>
        </p:xfrm>
        <a:graphic>
          <a:graphicData uri="http://schemas.openxmlformats.org/drawingml/2006/table">
            <a:tbl>
              <a:tblPr/>
              <a:tblGrid>
                <a:gridCol w="1800200"/>
                <a:gridCol w="3401463"/>
                <a:gridCol w="1903940"/>
                <a:gridCol w="1391342"/>
              </a:tblGrid>
              <a:tr h="193968">
                <a:tc gridSpan="4">
                  <a:txBody>
                    <a:bodyPr/>
                    <a:lstStyle/>
                    <a:p>
                      <a:pPr algn="ctr">
                        <a:lnSpc>
                          <a:spcPct val="100000"/>
                        </a:lnSpc>
                        <a:spcAft>
                          <a:spcPts val="0"/>
                        </a:spcAft>
                      </a:pPr>
                      <a:r>
                        <a:rPr lang="ru-RU" sz="1300" b="0" i="0" u="none" strike="noStrike" spc="0" dirty="0">
                          <a:solidFill>
                            <a:srgbClr val="000000"/>
                          </a:solidFill>
                          <a:latin typeface="Times New Roman" pitchFamily="18" charset="0"/>
                          <a:ea typeface="Century Gothic"/>
                          <a:cs typeface="Times New Roman" pitchFamily="18" charset="0"/>
                        </a:rPr>
                        <a:t>Психолого-педагогическая помощь</a:t>
                      </a:r>
                      <a:endParaRPr lang="ru-RU" sz="1300" dirty="0">
                        <a:solidFill>
                          <a:srgbClr val="000000"/>
                        </a:solidFill>
                        <a:latin typeface="Times New Roman" pitchFamily="18" charset="0"/>
                        <a:ea typeface="Times New Roman"/>
                        <a:cs typeface="Times New Roman" pitchFamily="18" charset="0"/>
                      </a:endParaRPr>
                    </a:p>
                  </a:txBody>
                  <a:tcPr marL="108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hMerge="1">
                  <a:txBody>
                    <a:bodyPr/>
                    <a:lstStyle/>
                    <a:p>
                      <a:endParaRPr lang="ru-RU"/>
                    </a:p>
                  </a:txBody>
                  <a:tcPr/>
                </a:tc>
                <a:tc hMerge="1">
                  <a:txBody>
                    <a:bodyPr/>
                    <a:lstStyle/>
                    <a:p>
                      <a:endParaRPr lang="ru-RU"/>
                    </a:p>
                  </a:txBody>
                  <a:tcPr/>
                </a:tc>
                <a:tc hMerge="1">
                  <a:txBody>
                    <a:bodyPr/>
                    <a:lstStyle/>
                    <a:p>
                      <a:endParaRPr lang="ru-RU"/>
                    </a:p>
                  </a:txBody>
                  <a:tcPr/>
                </a:tc>
              </a:tr>
              <a:tr h="775871">
                <a:tc>
                  <a:txBody>
                    <a:bodyPr/>
                    <a:lstStyle/>
                    <a:p>
                      <a:pPr>
                        <a:lnSpc>
                          <a:spcPct val="100000"/>
                        </a:lnSpc>
                        <a:spcAft>
                          <a:spcPts val="0"/>
                        </a:spcAft>
                      </a:pPr>
                      <a:r>
                        <a:rPr lang="ru-RU" sz="1300" b="0" i="0" u="none" strike="noStrike" spc="0" dirty="0">
                          <a:solidFill>
                            <a:srgbClr val="000000"/>
                          </a:solidFill>
                          <a:latin typeface="Times New Roman" pitchFamily="18" charset="0"/>
                          <a:ea typeface="Century Gothic"/>
                          <a:cs typeface="Times New Roman" pitchFamily="18" charset="0"/>
                        </a:rPr>
                        <a:t>Психолого-педагогическое консультирование инвалида и его семьи</a:t>
                      </a:r>
                      <a:endParaRPr lang="ru-RU" sz="1300" dirty="0">
                        <a:solidFill>
                          <a:srgbClr val="000000"/>
                        </a:solidFill>
                        <a:latin typeface="Times New Roman" pitchFamily="18" charset="0"/>
                        <a:ea typeface="Times New Roman"/>
                        <a:cs typeface="Times New Roman" pitchFamily="18" charset="0"/>
                      </a:endParaRPr>
                    </a:p>
                  </a:txBody>
                  <a:tcPr marL="108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Темы и направления консультаций, </a:t>
                      </a:r>
                      <a:r>
                        <a:rPr lang="ru-RU" sz="1300" b="0" i="0" u="none" strike="noStrike" spc="0" dirty="0" smtClean="0">
                          <a:solidFill>
                            <a:srgbClr val="FF0000"/>
                          </a:solidFill>
                          <a:latin typeface="Times New Roman" pitchFamily="18" charset="0"/>
                          <a:ea typeface="Century Gothic"/>
                          <a:cs typeface="Times New Roman" pitchFamily="18" charset="0"/>
                        </a:rPr>
                        <a:t>кто проводил консультацию</a:t>
                      </a:r>
                      <a:endParaRPr lang="ru-RU" sz="1300" dirty="0">
                        <a:solidFill>
                          <a:srgbClr val="000000"/>
                        </a:solidFill>
                        <a:latin typeface="Times New Roman" pitchFamily="18" charset="0"/>
                        <a:ea typeface="Times New Roman"/>
                        <a:cs typeface="Times New Roman" pitchFamily="18" charset="0"/>
                      </a:endParaRPr>
                    </a:p>
                  </a:txBody>
                  <a:tcPr marL="108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3">
                  <a:txBody>
                    <a:bodyPr/>
                    <a:lstStyle/>
                    <a:p>
                      <a:pPr rtl="0" eaLnBrk="1" latinLnBrk="0" hangingPunct="1"/>
                      <a:r>
                        <a:rPr lang="ru-RU" sz="1300" b="0" i="0" u="none" strike="noStrike" kern="1200" spc="0" dirty="0" smtClean="0">
                          <a:solidFill>
                            <a:srgbClr val="FF0000"/>
                          </a:solidFill>
                          <a:latin typeface="Times New Roman" pitchFamily="18" charset="0"/>
                          <a:ea typeface="Century Gothic"/>
                          <a:cs typeface="Times New Roman" pitchFamily="18" charset="0"/>
                        </a:rPr>
                        <a:t>Заполняется в соответствии с датами в таблице «Мероприятия психолого-педагогической реабилитации» в  ИПР </a:t>
                      </a:r>
                    </a:p>
                    <a:p>
                      <a:pPr rtl="0" eaLnBrk="1" latinLnBrk="0" hangingPunct="1"/>
                      <a:r>
                        <a:rPr lang="ru-RU" sz="1300" kern="1200" dirty="0" err="1" smtClean="0">
                          <a:solidFill>
                            <a:schemeClr val="tx1"/>
                          </a:solidFill>
                          <a:latin typeface="Times New Roman" pitchFamily="18" charset="0"/>
                          <a:ea typeface="+mn-ea"/>
                          <a:cs typeface="Times New Roman" pitchFamily="18" charset="0"/>
                        </a:rPr>
                        <a:t>пп</a:t>
                      </a:r>
                      <a:r>
                        <a:rPr lang="ru-RU" sz="1300" kern="1200" dirty="0" smtClean="0">
                          <a:solidFill>
                            <a:schemeClr val="tx1"/>
                          </a:solidFill>
                          <a:latin typeface="Times New Roman" pitchFamily="18" charset="0"/>
                          <a:ea typeface="+mn-ea"/>
                          <a:cs typeface="Times New Roman" pitchFamily="18" charset="0"/>
                        </a:rPr>
                        <a:t>. 1 Дата разработки ИПРА </a:t>
                      </a:r>
                      <a:r>
                        <a:rPr lang="ru-RU" sz="1300" kern="1200" dirty="0" err="1" smtClean="0">
                          <a:solidFill>
                            <a:schemeClr val="tx1"/>
                          </a:solidFill>
                          <a:latin typeface="Times New Roman" pitchFamily="18" charset="0"/>
                          <a:ea typeface="+mn-ea"/>
                          <a:cs typeface="Times New Roman" pitchFamily="18" charset="0"/>
                        </a:rPr>
                        <a:t>инвалида:_________________</a:t>
                      </a:r>
                      <a:endParaRPr lang="ru-RU" sz="1300" kern="1200" dirty="0" smtClean="0">
                        <a:solidFill>
                          <a:schemeClr val="tx1"/>
                        </a:solidFill>
                        <a:latin typeface="Times New Roman" pitchFamily="18" charset="0"/>
                        <a:ea typeface="+mn-ea"/>
                        <a:cs typeface="Times New Roman" pitchFamily="18" charset="0"/>
                      </a:endParaRPr>
                    </a:p>
                    <a:p>
                      <a:r>
                        <a:rPr lang="ru-RU" sz="1300" kern="1200" dirty="0" smtClean="0">
                          <a:solidFill>
                            <a:schemeClr val="tx1"/>
                          </a:solidFill>
                          <a:latin typeface="Times New Roman" pitchFamily="18" charset="0"/>
                          <a:ea typeface="+mn-ea"/>
                          <a:cs typeface="Times New Roman" pitchFamily="18" charset="0"/>
                        </a:rPr>
                        <a:t>        17. ИПРА инвалида разработана впервые, повторно (нужное подчеркнуть) на срок до: ____________</a:t>
                      </a:r>
                      <a:endParaRPr lang="ru-RU" sz="1300" b="0" i="0" u="none" strike="noStrike" kern="1200" spc="0" dirty="0">
                        <a:solidFill>
                          <a:srgbClr val="FF0000"/>
                        </a:solidFill>
                        <a:latin typeface="Times New Roman" pitchFamily="18" charset="0"/>
                        <a:ea typeface="Century Gothic"/>
                        <a:cs typeface="Times New Roman" pitchFamily="18" charset="0"/>
                      </a:endParaRPr>
                    </a:p>
                  </a:txBody>
                  <a:tcPr marL="108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nSpc>
                          <a:spcPct val="100000"/>
                        </a:lnSpc>
                        <a:spcAft>
                          <a:spcPts val="0"/>
                        </a:spcAft>
                      </a:pPr>
                      <a:endParaRPr lang="ru-RU" sz="1300">
                        <a:solidFill>
                          <a:srgbClr val="000000"/>
                        </a:solidFill>
                        <a:latin typeface="Times New Roman" pitchFamily="18" charset="0"/>
                        <a:ea typeface="Times New Roman"/>
                        <a:cs typeface="Times New Roman" pitchFamily="18" charset="0"/>
                      </a:endParaRPr>
                    </a:p>
                  </a:txBody>
                  <a:tcPr marL="108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606497">
                <a:tc>
                  <a:txBody>
                    <a:bodyPr/>
                    <a:lstStyle/>
                    <a:p>
                      <a:pPr>
                        <a:lnSpc>
                          <a:spcPct val="100000"/>
                        </a:lnSpc>
                        <a:spcAft>
                          <a:spcPts val="0"/>
                        </a:spcAft>
                      </a:pPr>
                      <a:r>
                        <a:rPr lang="ru-RU" sz="1300" b="0" i="0" u="none" strike="noStrike" spc="0">
                          <a:solidFill>
                            <a:srgbClr val="000000"/>
                          </a:solidFill>
                          <a:latin typeface="Times New Roman" pitchFamily="18" charset="0"/>
                          <a:ea typeface="Century Gothic"/>
                          <a:cs typeface="Times New Roman" pitchFamily="18" charset="0"/>
                        </a:rPr>
                        <a:t>Педагогическая коррекция</a:t>
                      </a:r>
                      <a:endParaRPr lang="ru-RU" sz="1300">
                        <a:solidFill>
                          <a:srgbClr val="000000"/>
                        </a:solidFill>
                        <a:latin typeface="Times New Roman" pitchFamily="18" charset="0"/>
                        <a:ea typeface="Times New Roman"/>
                        <a:cs typeface="Times New Roman" pitchFamily="18" charset="0"/>
                      </a:endParaRPr>
                    </a:p>
                  </a:txBody>
                  <a:tcPr marL="108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Коррекционные занятия с </a:t>
                      </a:r>
                      <a:r>
                        <a:rPr lang="ru-RU" sz="1300" b="0" i="0" u="none" strike="noStrike" spc="0" dirty="0" smtClean="0">
                          <a:solidFill>
                            <a:srgbClr val="FF0000"/>
                          </a:solidFill>
                          <a:latin typeface="Times New Roman" pitchFamily="18" charset="0"/>
                          <a:ea typeface="Century Gothic"/>
                          <a:cs typeface="Times New Roman" pitchFamily="18" charset="0"/>
                        </a:rPr>
                        <a:t>каким специалистом?;</a:t>
                      </a:r>
                      <a:endParaRPr lang="ru-RU" sz="1300" dirty="0">
                        <a:solidFill>
                          <a:srgbClr val="000000"/>
                        </a:solidFill>
                        <a:latin typeface="Times New Roman" pitchFamily="18" charset="0"/>
                        <a:ea typeface="Times New Roman"/>
                        <a:cs typeface="Times New Roman" pitchFamily="18" charset="0"/>
                      </a:endParaRPr>
                    </a:p>
                    <a:p>
                      <a:pPr>
                        <a:lnSpc>
                          <a:spcPct val="100000"/>
                        </a:lnSpc>
                        <a:spcAft>
                          <a:spcPts val="0"/>
                        </a:spcAft>
                      </a:pPr>
                      <a:r>
                        <a:rPr lang="ru-RU" sz="1300" b="0" i="0" u="none" strike="noStrike" spc="0" dirty="0">
                          <a:solidFill>
                            <a:srgbClr val="FF0000"/>
                          </a:solidFill>
                          <a:latin typeface="Times New Roman" pitchFamily="18" charset="0"/>
                          <a:ea typeface="Century Gothic"/>
                          <a:cs typeface="Times New Roman" pitchFamily="18" charset="0"/>
                        </a:rPr>
                        <a:t>Кружки, внеурочная деятельность</a:t>
                      </a:r>
                      <a:endParaRPr lang="ru-RU" sz="1300" dirty="0">
                        <a:solidFill>
                          <a:srgbClr val="000000"/>
                        </a:solidFill>
                        <a:latin typeface="Times New Roman" pitchFamily="18" charset="0"/>
                        <a:ea typeface="Times New Roman"/>
                        <a:cs typeface="Times New Roman" pitchFamily="18" charset="0"/>
                      </a:endParaRPr>
                    </a:p>
                  </a:txBody>
                  <a:tcPr marL="108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vMerge="1">
                  <a:txBody>
                    <a:bodyPr/>
                    <a:lstStyle/>
                    <a:p>
                      <a:pPr>
                        <a:lnSpc>
                          <a:spcPct val="100000"/>
                        </a:lnSpc>
                        <a:spcAft>
                          <a:spcPts val="0"/>
                        </a:spcAft>
                      </a:pPr>
                      <a:endParaRPr lang="ru-RU" sz="1500" dirty="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00000"/>
                        </a:lnSpc>
                        <a:spcAft>
                          <a:spcPts val="0"/>
                        </a:spcAft>
                      </a:pPr>
                      <a:endParaRPr lang="ru-RU" sz="1300">
                        <a:solidFill>
                          <a:srgbClr val="000000"/>
                        </a:solidFill>
                        <a:latin typeface="Times New Roman" pitchFamily="18" charset="0"/>
                        <a:ea typeface="Times New Roman"/>
                        <a:cs typeface="Times New Roman" pitchFamily="18" charset="0"/>
                      </a:endParaRPr>
                    </a:p>
                  </a:txBody>
                  <a:tcPr marL="108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3176192">
                <a:tc>
                  <a:txBody>
                    <a:bodyPr/>
                    <a:lstStyle/>
                    <a:p>
                      <a:pPr>
                        <a:lnSpc>
                          <a:spcPct val="100000"/>
                        </a:lnSpc>
                        <a:spcAft>
                          <a:spcPts val="0"/>
                        </a:spcAft>
                      </a:pPr>
                      <a:r>
                        <a:rPr lang="ru-RU" sz="1300" b="0" i="0" u="none" strike="noStrike" spc="0" dirty="0">
                          <a:solidFill>
                            <a:srgbClr val="000000"/>
                          </a:solidFill>
                          <a:latin typeface="Times New Roman" pitchFamily="18" charset="0"/>
                          <a:ea typeface="Century Gothic"/>
                          <a:cs typeface="Times New Roman" pitchFamily="18" charset="0"/>
                        </a:rPr>
                        <a:t>Психолого-педагогическое сопровождение учебного процесса</a:t>
                      </a:r>
                      <a:endParaRPr lang="ru-RU" sz="1300" dirty="0">
                        <a:solidFill>
                          <a:srgbClr val="000000"/>
                        </a:solidFill>
                        <a:latin typeface="Times New Roman" pitchFamily="18" charset="0"/>
                        <a:ea typeface="Times New Roman"/>
                        <a:cs typeface="Times New Roman" pitchFamily="18" charset="0"/>
                      </a:endParaRPr>
                    </a:p>
                  </a:txBody>
                  <a:tcPr marL="108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a:txBody>
                    <a:bodyPr/>
                    <a:lstStyle/>
                    <a:p>
                      <a:pPr>
                        <a:lnSpc>
                          <a:spcPct val="100000"/>
                        </a:lnSpc>
                        <a:spcAft>
                          <a:spcPts val="0"/>
                        </a:spcAft>
                      </a:pPr>
                      <a:r>
                        <a:rPr lang="ru-RU" sz="1300" b="0" i="0" u="none" strike="noStrike" spc="0" dirty="0" smtClean="0">
                          <a:solidFill>
                            <a:srgbClr val="FF0000"/>
                          </a:solidFill>
                          <a:latin typeface="Times New Roman" pitchFamily="18" charset="0"/>
                          <a:ea typeface="Century Gothic"/>
                          <a:cs typeface="Times New Roman" pitchFamily="18" charset="0"/>
                        </a:rPr>
                        <a:t>- Отслеживание психолого-педагогического статуса ребенка и динамику</a:t>
                      </a:r>
                      <a:endParaRPr lang="ru-RU" sz="1300" dirty="0" smtClean="0">
                        <a:solidFill>
                          <a:srgbClr val="000000"/>
                        </a:solidFill>
                        <a:latin typeface="Times New Roman" pitchFamily="18" charset="0"/>
                        <a:ea typeface="Times New Roman"/>
                        <a:cs typeface="Times New Roman" pitchFamily="18" charset="0"/>
                      </a:endParaRPr>
                    </a:p>
                    <a:p>
                      <a:pPr>
                        <a:lnSpc>
                          <a:spcPct val="100000"/>
                        </a:lnSpc>
                        <a:spcAft>
                          <a:spcPts val="0"/>
                        </a:spcAft>
                      </a:pPr>
                      <a:r>
                        <a:rPr lang="ru-RU" sz="1300" b="0" i="0" u="none" strike="noStrike" spc="0" dirty="0" smtClean="0">
                          <a:solidFill>
                            <a:srgbClr val="FF0000"/>
                          </a:solidFill>
                          <a:latin typeface="Times New Roman" pitchFamily="18" charset="0"/>
                          <a:ea typeface="Century Gothic"/>
                          <a:cs typeface="Times New Roman" pitchFamily="18" charset="0"/>
                        </a:rPr>
                        <a:t>его психологического развития в процессе обучения и воспитания (ЧТО КОНКРЕТНО ОТСЛЕЖИВАЕТЕ)</a:t>
                      </a:r>
                      <a:endParaRPr lang="ru-RU" sz="1300" dirty="0" smtClean="0">
                        <a:solidFill>
                          <a:srgbClr val="000000"/>
                        </a:solidFill>
                        <a:latin typeface="Times New Roman" pitchFamily="18" charset="0"/>
                        <a:ea typeface="Times New Roman"/>
                        <a:cs typeface="Times New Roman" pitchFamily="18" charset="0"/>
                      </a:endParaRPr>
                    </a:p>
                    <a:p>
                      <a:pPr>
                        <a:lnSpc>
                          <a:spcPct val="100000"/>
                        </a:lnSpc>
                        <a:spcAft>
                          <a:spcPts val="0"/>
                        </a:spcAft>
                      </a:pPr>
                      <a:r>
                        <a:rPr lang="ru-RU" sz="1300" b="0" i="0" u="none" strike="noStrike" spc="0" dirty="0" smtClean="0">
                          <a:solidFill>
                            <a:srgbClr val="FF0000"/>
                          </a:solidFill>
                          <a:latin typeface="Times New Roman" pitchFamily="18" charset="0"/>
                          <a:ea typeface="Century Gothic"/>
                          <a:cs typeface="Times New Roman" pitchFamily="18" charset="0"/>
                        </a:rPr>
                        <a:t>- Формирование у обучающихся способности к самопознанию, саморазвитию и</a:t>
                      </a:r>
                      <a:endParaRPr lang="ru-RU" sz="1300" dirty="0" smtClean="0">
                        <a:solidFill>
                          <a:srgbClr val="000000"/>
                        </a:solidFill>
                        <a:latin typeface="Times New Roman" pitchFamily="18" charset="0"/>
                        <a:ea typeface="Times New Roman"/>
                        <a:cs typeface="Times New Roman" pitchFamily="18" charset="0"/>
                      </a:endParaRPr>
                    </a:p>
                    <a:p>
                      <a:pPr>
                        <a:lnSpc>
                          <a:spcPct val="100000"/>
                        </a:lnSpc>
                        <a:spcAft>
                          <a:spcPts val="0"/>
                        </a:spcAft>
                      </a:pPr>
                      <a:r>
                        <a:rPr lang="ru-RU" sz="1300" b="0" i="0" u="none" strike="noStrike" spc="0" dirty="0" smtClean="0">
                          <a:solidFill>
                            <a:srgbClr val="FF0000"/>
                          </a:solidFill>
                          <a:latin typeface="Times New Roman" pitchFamily="18" charset="0"/>
                          <a:ea typeface="Century Gothic"/>
                          <a:cs typeface="Times New Roman" pitchFamily="18" charset="0"/>
                        </a:rPr>
                        <a:t>самоопределению (ЧТО КОНКРЕТНО ДЕЛАЕТЕ)</a:t>
                      </a:r>
                      <a:endParaRPr lang="ru-RU" sz="1300" dirty="0" smtClean="0">
                        <a:solidFill>
                          <a:srgbClr val="000000"/>
                        </a:solidFill>
                        <a:latin typeface="Times New Roman" pitchFamily="18" charset="0"/>
                        <a:ea typeface="Times New Roman"/>
                        <a:cs typeface="Times New Roman" pitchFamily="18" charset="0"/>
                      </a:endParaRPr>
                    </a:p>
                    <a:p>
                      <a:pPr>
                        <a:lnSpc>
                          <a:spcPct val="100000"/>
                        </a:lnSpc>
                        <a:spcAft>
                          <a:spcPts val="0"/>
                        </a:spcAft>
                      </a:pPr>
                      <a:r>
                        <a:rPr lang="ru-RU" sz="1300" b="0" i="0" u="none" strike="noStrike" spc="0" dirty="0" smtClean="0">
                          <a:solidFill>
                            <a:srgbClr val="FF0000"/>
                          </a:solidFill>
                          <a:latin typeface="Times New Roman" pitchFamily="18" charset="0"/>
                          <a:ea typeface="Century Gothic"/>
                          <a:cs typeface="Times New Roman" pitchFamily="18" charset="0"/>
                        </a:rPr>
                        <a:t>- Составление индивидуальной образовательной программы (ИОП) ребенка-инвалида</a:t>
                      </a:r>
                      <a:endParaRPr lang="ru-RU" sz="1300" dirty="0" smtClean="0">
                        <a:solidFill>
                          <a:srgbClr val="000000"/>
                        </a:solidFill>
                        <a:latin typeface="Times New Roman" pitchFamily="18" charset="0"/>
                        <a:ea typeface="Times New Roman"/>
                        <a:cs typeface="Times New Roman" pitchFamily="18" charset="0"/>
                      </a:endParaRPr>
                    </a:p>
                    <a:p>
                      <a:pPr>
                        <a:lnSpc>
                          <a:spcPct val="100000"/>
                        </a:lnSpc>
                        <a:spcAft>
                          <a:spcPts val="0"/>
                        </a:spcAft>
                      </a:pPr>
                      <a:r>
                        <a:rPr lang="ru-RU" sz="1300" b="0" i="0" u="none" strike="noStrike" spc="0" dirty="0" smtClean="0">
                          <a:solidFill>
                            <a:srgbClr val="FF0000"/>
                          </a:solidFill>
                          <a:latin typeface="Times New Roman" pitchFamily="18" charset="0"/>
                          <a:ea typeface="Century Gothic"/>
                          <a:cs typeface="Times New Roman" pitchFamily="18" charset="0"/>
                        </a:rPr>
                        <a:t>- Изучение социально-психологической адаптации к школе (</a:t>
                      </a:r>
                      <a:r>
                        <a:rPr lang="ru-RU" sz="1300" b="0" i="0" u="none" strike="noStrike" spc="0" dirty="0" err="1" smtClean="0">
                          <a:solidFill>
                            <a:srgbClr val="FF0000"/>
                          </a:solidFill>
                          <a:latin typeface="Times New Roman" pitchFamily="18" charset="0"/>
                          <a:ea typeface="Century Gothic"/>
                          <a:cs typeface="Times New Roman" pitchFamily="18" charset="0"/>
                        </a:rPr>
                        <a:t>доу</a:t>
                      </a:r>
                      <a:r>
                        <a:rPr lang="ru-RU" sz="1300" b="0" i="0" u="none" strike="noStrike" spc="0" dirty="0" smtClean="0">
                          <a:solidFill>
                            <a:srgbClr val="FF0000"/>
                          </a:solidFill>
                          <a:latin typeface="Times New Roman" pitchFamily="18" charset="0"/>
                          <a:ea typeface="Century Gothic"/>
                          <a:cs typeface="Times New Roman" pitchFamily="18" charset="0"/>
                        </a:rPr>
                        <a:t>) </a:t>
                      </a:r>
                      <a:endParaRPr lang="ru-RU" sz="1300" dirty="0" smtClean="0">
                        <a:solidFill>
                          <a:srgbClr val="000000"/>
                        </a:solidFill>
                        <a:latin typeface="Times New Roman" pitchFamily="18" charset="0"/>
                        <a:ea typeface="Times New Roman"/>
                        <a:cs typeface="Times New Roman" pitchFamily="18" charset="0"/>
                      </a:endParaRPr>
                    </a:p>
                    <a:p>
                      <a:pPr>
                        <a:lnSpc>
                          <a:spcPct val="100000"/>
                        </a:lnSpc>
                        <a:spcAft>
                          <a:spcPts val="0"/>
                        </a:spcAft>
                      </a:pPr>
                      <a:r>
                        <a:rPr lang="ru-RU" sz="1300" b="0" i="0" u="none" strike="noStrike" spc="0" dirty="0" smtClean="0">
                          <a:solidFill>
                            <a:srgbClr val="FF0000"/>
                          </a:solidFill>
                          <a:latin typeface="Times New Roman" pitchFamily="18" charset="0"/>
                          <a:ea typeface="Century Gothic"/>
                          <a:cs typeface="Times New Roman" pitchFamily="18" charset="0"/>
                        </a:rPr>
                        <a:t>- Разработка методических  рекомендаций учителю и т.д.</a:t>
                      </a:r>
                      <a:endParaRPr lang="ru-RU" sz="1300" dirty="0">
                        <a:solidFill>
                          <a:srgbClr val="000000"/>
                        </a:solidFill>
                        <a:latin typeface="Times New Roman" pitchFamily="18" charset="0"/>
                        <a:ea typeface="Times New Roman"/>
                        <a:cs typeface="Times New Roman" pitchFamily="18" charset="0"/>
                      </a:endParaRPr>
                    </a:p>
                  </a:txBody>
                  <a:tcPr marL="10800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c vMerge="1">
                  <a:txBody>
                    <a:bodyPr/>
                    <a:lstStyle/>
                    <a:p>
                      <a:pPr rtl="0" eaLnBrk="1" latinLnBrk="0" hangingPunct="1"/>
                      <a:endParaRPr lang="ru-RU" sz="1600" b="0" i="0" u="none" strike="noStrike" kern="1200" spc="0" dirty="0">
                        <a:solidFill>
                          <a:srgbClr val="FF0000"/>
                        </a:solidFill>
                        <a:latin typeface="Times New Roman"/>
                        <a:ea typeface="Century Gothic"/>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nSpc>
                          <a:spcPct val="100000"/>
                        </a:lnSpc>
                        <a:spcAft>
                          <a:spcPts val="0"/>
                        </a:spcAft>
                      </a:pPr>
                      <a:endParaRPr lang="ru-RU" sz="1300" dirty="0">
                        <a:solidFill>
                          <a:srgbClr val="000000"/>
                        </a:solidFill>
                        <a:latin typeface="Times New Roman" pitchFamily="18" charset="0"/>
                        <a:ea typeface="Times New Roman"/>
                        <a:cs typeface="Times New Roman" pitchFamily="18" charset="0"/>
                      </a:endParaRPr>
                    </a:p>
                  </a:txBody>
                  <a:tcPr marL="10800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tr>
            </a:tbl>
          </a:graphicData>
        </a:graphic>
      </p:graphicFrame>
      <p:sp>
        <p:nvSpPr>
          <p:cNvPr id="3" name="Дата 2"/>
          <p:cNvSpPr>
            <a:spLocks noGrp="1"/>
          </p:cNvSpPr>
          <p:nvPr>
            <p:ph type="dt" sz="half" idx="10"/>
          </p:nvPr>
        </p:nvSpPr>
        <p:spPr/>
        <p:txBody>
          <a:bodyPr/>
          <a:lstStyle/>
          <a:p>
            <a:r>
              <a:rPr lang="ru-RU" smtClean="0"/>
              <a:t>13.10.2016</a:t>
            </a:r>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33</a:t>
            </a:fld>
            <a:endParaRPr lang="ru-RU"/>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3137"/>
            <a:ext cx="8568952" cy="5632311"/>
          </a:xfrm>
          <a:prstGeom prst="rect">
            <a:avLst/>
          </a:prstGeom>
        </p:spPr>
        <p:txBody>
          <a:bodyPr wrap="square">
            <a:spAutoFit/>
          </a:bodyPr>
          <a:lstStyle/>
          <a:p>
            <a:r>
              <a:rPr lang="ru-RU" sz="2000" i="1" dirty="0" smtClean="0">
                <a:solidFill>
                  <a:srgbClr val="FF0000"/>
                </a:solidFill>
              </a:rPr>
              <a:t>Сопровождение -</a:t>
            </a:r>
            <a:r>
              <a:rPr lang="ru-RU" sz="2000" dirty="0" smtClean="0"/>
              <a:t> это комплексный метод, в основе которого лежит единство четырех функций:</a:t>
            </a:r>
          </a:p>
          <a:p>
            <a:endParaRPr lang="ru-RU" sz="2000" dirty="0" smtClean="0"/>
          </a:p>
          <a:p>
            <a:pPr>
              <a:buFontTx/>
              <a:buChar char="-"/>
            </a:pPr>
            <a:r>
              <a:rPr lang="ru-RU" sz="2000" dirty="0" smtClean="0">
                <a:solidFill>
                  <a:srgbClr val="FF0000"/>
                </a:solidFill>
              </a:rPr>
              <a:t>диагностика</a:t>
            </a:r>
            <a:r>
              <a:rPr lang="ru-RU" sz="2000" dirty="0" smtClean="0"/>
              <a:t> существа возникшей проблемы;</a:t>
            </a:r>
          </a:p>
          <a:p>
            <a:pPr>
              <a:buFontTx/>
              <a:buChar char="-"/>
            </a:pPr>
            <a:endParaRPr lang="ru-RU" sz="2000" dirty="0" smtClean="0"/>
          </a:p>
          <a:p>
            <a:pPr>
              <a:buFontTx/>
              <a:buChar char="-"/>
            </a:pPr>
            <a:r>
              <a:rPr lang="ru-RU" sz="2000" dirty="0" smtClean="0">
                <a:solidFill>
                  <a:srgbClr val="FF0000"/>
                </a:solidFill>
              </a:rPr>
              <a:t>информация о</a:t>
            </a:r>
            <a:r>
              <a:rPr lang="ru-RU" sz="2000" dirty="0" smtClean="0"/>
              <a:t> существе </a:t>
            </a:r>
            <a:r>
              <a:rPr lang="ru-RU" sz="2000" dirty="0" smtClean="0">
                <a:solidFill>
                  <a:srgbClr val="FF0000"/>
                </a:solidFill>
              </a:rPr>
              <a:t>проблемы и путях ее решения</a:t>
            </a:r>
            <a:r>
              <a:rPr lang="ru-RU" sz="2000" dirty="0" smtClean="0"/>
              <a:t>;</a:t>
            </a:r>
          </a:p>
          <a:p>
            <a:pPr>
              <a:buFontTx/>
              <a:buChar char="-"/>
            </a:pPr>
            <a:endParaRPr lang="ru-RU" sz="2000" dirty="0" smtClean="0"/>
          </a:p>
          <a:p>
            <a:pPr>
              <a:buFontTx/>
              <a:buChar char="-"/>
            </a:pPr>
            <a:r>
              <a:rPr lang="ru-RU" sz="2000" dirty="0" smtClean="0">
                <a:solidFill>
                  <a:srgbClr val="FF0000"/>
                </a:solidFill>
              </a:rPr>
              <a:t>консультации</a:t>
            </a:r>
            <a:r>
              <a:rPr lang="ru-RU" sz="2000" dirty="0" smtClean="0"/>
              <a:t> на этапе принятия решения и </a:t>
            </a:r>
            <a:r>
              <a:rPr lang="ru-RU" sz="2000" dirty="0" smtClean="0">
                <a:solidFill>
                  <a:srgbClr val="FF0000"/>
                </a:solidFill>
              </a:rPr>
              <a:t>выработка плана</a:t>
            </a:r>
            <a:r>
              <a:rPr lang="ru-RU" sz="2000" dirty="0" smtClean="0"/>
              <a:t> решения проблемы;</a:t>
            </a:r>
          </a:p>
          <a:p>
            <a:pPr>
              <a:buFontTx/>
              <a:buChar char="-"/>
            </a:pPr>
            <a:endParaRPr lang="ru-RU" sz="2000" dirty="0" smtClean="0"/>
          </a:p>
          <a:p>
            <a:pPr>
              <a:buFontTx/>
              <a:buChar char="-"/>
            </a:pPr>
            <a:r>
              <a:rPr lang="ru-RU" sz="2000" dirty="0" smtClean="0"/>
              <a:t>первичная </a:t>
            </a:r>
            <a:r>
              <a:rPr lang="ru-RU" sz="2000" dirty="0" smtClean="0">
                <a:solidFill>
                  <a:srgbClr val="FF0000"/>
                </a:solidFill>
              </a:rPr>
              <a:t>помощь на этапе реализации </a:t>
            </a:r>
            <a:r>
              <a:rPr lang="ru-RU" sz="2000" dirty="0" smtClean="0"/>
              <a:t>плана решения.</a:t>
            </a:r>
          </a:p>
          <a:p>
            <a:pPr>
              <a:buFontTx/>
              <a:buChar char="-"/>
            </a:pPr>
            <a:endParaRPr lang="ru-RU" sz="2000" dirty="0" smtClean="0"/>
          </a:p>
          <a:p>
            <a:pPr algn="just"/>
            <a:r>
              <a:rPr lang="ru-RU" sz="2000" i="1" dirty="0" smtClean="0"/>
              <a:t>Под сопровождением также понимается взаимодействие сопровождаемого, направленное на разрешение жизненных проблем сопровождаемого.</a:t>
            </a:r>
          </a:p>
          <a:p>
            <a:r>
              <a:rPr lang="ru-RU" sz="2000" dirty="0" smtClean="0"/>
              <a:t/>
            </a:r>
            <a:br>
              <a:rPr lang="ru-RU" sz="2000" dirty="0" smtClean="0"/>
            </a:br>
            <a:r>
              <a:rPr lang="ru-RU" sz="2000" dirty="0" smtClean="0"/>
              <a:t/>
            </a:r>
            <a:br>
              <a:rPr lang="ru-RU" sz="2000" dirty="0" smtClean="0"/>
            </a:br>
            <a:endParaRPr lang="ru-RU" sz="2000" dirty="0"/>
          </a:p>
        </p:txBody>
      </p:sp>
      <p:sp>
        <p:nvSpPr>
          <p:cNvPr id="3" name="Дата 2"/>
          <p:cNvSpPr>
            <a:spLocks noGrp="1"/>
          </p:cNvSpPr>
          <p:nvPr>
            <p:ph type="dt" sz="half" idx="10"/>
          </p:nvPr>
        </p:nvSpPr>
        <p:spPr/>
        <p:txBody>
          <a:bodyPr/>
          <a:lstStyle/>
          <a:p>
            <a:r>
              <a:rPr lang="ru-RU" smtClean="0"/>
              <a:t>13.10.2016</a:t>
            </a:r>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34</a:t>
            </a:fld>
            <a:endParaRPr lang="ru-RU"/>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332656"/>
            <a:ext cx="8229600" cy="1512168"/>
          </a:xfrm>
        </p:spPr>
        <p:txBody>
          <a:bodyPr>
            <a:normAutofit/>
          </a:bodyPr>
          <a:lstStyle/>
          <a:p>
            <a:r>
              <a:rPr lang="ru-RU" sz="2400" dirty="0" smtClean="0">
                <a:latin typeface="Times New Roman" pitchFamily="18" charset="0"/>
                <a:cs typeface="Times New Roman" pitchFamily="18" charset="0"/>
              </a:rPr>
              <a:t>Специалисты психолого-педагогического сопровождения (педагог-психолог, учитель-логопед, учитель-дефектолог, социальный педагог, </a:t>
            </a:r>
            <a:r>
              <a:rPr lang="ru-RU" sz="2400" dirty="0" err="1" smtClean="0">
                <a:latin typeface="Times New Roman" pitchFamily="18" charset="0"/>
                <a:cs typeface="Times New Roman" pitchFamily="18" charset="0"/>
              </a:rPr>
              <a:t>тьютор</a:t>
            </a:r>
            <a:r>
              <a:rPr lang="ru-RU" sz="2400" dirty="0" smtClean="0">
                <a:latin typeface="Times New Roman" pitchFamily="18" charset="0"/>
                <a:cs typeface="Times New Roman" pitchFamily="18" charset="0"/>
              </a:rPr>
              <a:t>) – члены </a:t>
            </a:r>
            <a:r>
              <a:rPr lang="ru-RU" sz="2400" dirty="0" err="1" smtClean="0">
                <a:latin typeface="Times New Roman" pitchFamily="18" charset="0"/>
                <a:cs typeface="Times New Roman" pitchFamily="18" charset="0"/>
              </a:rPr>
              <a:t>ПМПк</a:t>
            </a:r>
            <a:endParaRPr lang="ru-RU" sz="2400" dirty="0">
              <a:latin typeface="Times New Roman" pitchFamily="18" charset="0"/>
              <a:cs typeface="Times New Roman" pitchFamily="18" charset="0"/>
            </a:endParaRPr>
          </a:p>
        </p:txBody>
      </p:sp>
      <p:sp>
        <p:nvSpPr>
          <p:cNvPr id="3" name="Содержимое 2"/>
          <p:cNvSpPr>
            <a:spLocks noGrp="1"/>
          </p:cNvSpPr>
          <p:nvPr>
            <p:ph idx="1"/>
          </p:nvPr>
        </p:nvSpPr>
        <p:spPr>
          <a:xfrm>
            <a:off x="539552" y="1772816"/>
            <a:ext cx="8229600" cy="3240360"/>
          </a:xfrm>
        </p:spPr>
        <p:txBody>
          <a:bodyPr>
            <a:normAutofit fontScale="70000" lnSpcReduction="20000"/>
          </a:bodyPr>
          <a:lstStyle/>
          <a:p>
            <a:pPr fontAlgn="base"/>
            <a:r>
              <a:rPr lang="ru-RU" dirty="0" smtClean="0">
                <a:latin typeface="Times New Roman" pitchFamily="18" charset="0"/>
                <a:cs typeface="Times New Roman" pitchFamily="18" charset="0"/>
              </a:rPr>
              <a:t>Разработка индивидуальных образовательных программ;</a:t>
            </a:r>
          </a:p>
          <a:p>
            <a:pPr fontAlgn="base"/>
            <a:r>
              <a:rPr lang="ru-RU" dirty="0" smtClean="0">
                <a:latin typeface="Times New Roman" pitchFamily="18" charset="0"/>
                <a:cs typeface="Times New Roman" pitchFamily="18" charset="0"/>
              </a:rPr>
              <a:t>Отслеживание динамики развития обучающегося;</a:t>
            </a:r>
          </a:p>
          <a:p>
            <a:pPr fontAlgn="base"/>
            <a:r>
              <a:rPr lang="ru-RU" dirty="0" smtClean="0">
                <a:latin typeface="Times New Roman" pitchFamily="18" charset="0"/>
                <a:cs typeface="Times New Roman" pitchFamily="18" charset="0"/>
              </a:rPr>
              <a:t>Оценивание успешности обучающегося с ограниченными возможностями здоровья в освоении программ и в случае необходимости внесение необходимых коррективов;</a:t>
            </a:r>
          </a:p>
          <a:p>
            <a:pPr fontAlgn="base"/>
            <a:r>
              <a:rPr lang="ru-RU" dirty="0" smtClean="0">
                <a:latin typeface="Times New Roman" pitchFamily="18" charset="0"/>
                <a:cs typeface="Times New Roman" pitchFamily="18" charset="0"/>
              </a:rPr>
              <a:t>Помощь педагогам в выборе адекватных методов и средств обучения;</a:t>
            </a:r>
          </a:p>
          <a:p>
            <a:pPr fontAlgn="base"/>
            <a:r>
              <a:rPr lang="ru-RU" dirty="0" smtClean="0">
                <a:latin typeface="Times New Roman" pitchFamily="18" charset="0"/>
                <a:cs typeface="Times New Roman" pitchFamily="18" charset="0"/>
              </a:rPr>
              <a:t>Проведение индивидуальных и групповых коррекционно-развивающих занятий;</a:t>
            </a:r>
          </a:p>
          <a:p>
            <a:pPr fontAlgn="base"/>
            <a:r>
              <a:rPr lang="ru-RU" dirty="0" smtClean="0">
                <a:latin typeface="Times New Roman" pitchFamily="18" charset="0"/>
                <a:cs typeface="Times New Roman" pitchFamily="18" charset="0"/>
              </a:rPr>
              <a:t>Консультирование родителей.</a:t>
            </a:r>
            <a:endParaRPr lang="ru-RU" dirty="0">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35</a:t>
            </a:fld>
            <a:endParaRPr lang="ru-RU"/>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1043608" y="620688"/>
          <a:ext cx="7272808" cy="3096344"/>
        </p:xfrm>
        <a:graphic>
          <a:graphicData uri="http://schemas.openxmlformats.org/drawingml/2006/table">
            <a:tbl>
              <a:tblPr/>
              <a:tblGrid>
                <a:gridCol w="1884652"/>
                <a:gridCol w="3359998"/>
                <a:gridCol w="2028158"/>
              </a:tblGrid>
              <a:tr h="309896">
                <a:tc gridSpan="3">
                  <a:txBody>
                    <a:bodyPr/>
                    <a:lstStyle/>
                    <a:p>
                      <a:pPr algn="ctr">
                        <a:lnSpc>
                          <a:spcPct val="115000"/>
                        </a:lnSpc>
                        <a:spcAft>
                          <a:spcPts val="0"/>
                        </a:spcAft>
                      </a:pPr>
                      <a:r>
                        <a:rPr lang="ru-RU" sz="1300" b="0" i="0" u="none" strike="noStrike" spc="0">
                          <a:solidFill>
                            <a:srgbClr val="000000"/>
                          </a:solidFill>
                          <a:latin typeface="Times New Roman"/>
                          <a:ea typeface="Century Gothic"/>
                          <a:cs typeface="Times New Roman"/>
                        </a:rPr>
                        <a:t>Профессиональная ориентация, оказываемая в образовательной организации</a:t>
                      </a:r>
                      <a:endParaRPr lang="ru-RU" sz="110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ru-RU"/>
                    </a:p>
                  </a:txBody>
                  <a:tcPr/>
                </a:tc>
                <a:tc hMerge="1">
                  <a:txBody>
                    <a:bodyPr/>
                    <a:lstStyle/>
                    <a:p>
                      <a:endParaRPr lang="ru-RU"/>
                    </a:p>
                  </a:txBody>
                  <a:tcPr/>
                </a:tc>
              </a:tr>
              <a:tr h="2786448">
                <a:tc>
                  <a:txBody>
                    <a:bodyPr/>
                    <a:lstStyle/>
                    <a:p>
                      <a:pPr>
                        <a:lnSpc>
                          <a:spcPct val="115000"/>
                        </a:lnSpc>
                        <a:spcAft>
                          <a:spcPts val="0"/>
                        </a:spcAft>
                      </a:pPr>
                      <a:endParaRPr lang="ru-RU" sz="50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r>
                        <a:rPr lang="ru-RU" sz="1300" b="0" i="0" u="none" strike="noStrike" spc="0">
                          <a:solidFill>
                            <a:srgbClr val="FF0000"/>
                          </a:solidFill>
                          <a:latin typeface="Times New Roman"/>
                          <a:ea typeface="Century Gothic"/>
                          <a:cs typeface="Times New Roman"/>
                        </a:rPr>
                        <a:t>Прописываем, что конкретно делается: (индивидуальные консультации по вопросам выбора профиля, с учетом возрастных особенностей учащихся, проведение элективных курсов «Учимся выбирать» (8 класс), «Хочу быть успешным» (9 класс), «Мир профессий» (9 класс), проведение групповых  занятий по профориентации учащихся (тренинги, деловые игры, профессиональные пробы, диагностика профессиональных интересов и склонностей).</a:t>
                      </a:r>
                      <a:endParaRPr lang="ru-RU" sz="1100">
                        <a:solidFill>
                          <a:srgbClr val="000000"/>
                        </a:solidFill>
                        <a:latin typeface="Arial Unicode MS"/>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nSpc>
                          <a:spcPct val="115000"/>
                        </a:lnSpc>
                        <a:spcAft>
                          <a:spcPts val="0"/>
                        </a:spcAft>
                      </a:pPr>
                      <a:endParaRPr lang="ru-RU" sz="1300" b="0" i="0" u="none" strike="noStrike" spc="0" dirty="0">
                        <a:solidFill>
                          <a:srgbClr val="FF0000"/>
                        </a:solidFill>
                        <a:latin typeface="Times New Roman"/>
                        <a:ea typeface="Century Gothic"/>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3" name="Дата 2"/>
          <p:cNvSpPr>
            <a:spLocks noGrp="1"/>
          </p:cNvSpPr>
          <p:nvPr>
            <p:ph type="dt" sz="half" idx="10"/>
          </p:nvPr>
        </p:nvSpPr>
        <p:spPr/>
        <p:txBody>
          <a:bodyPr/>
          <a:lstStyle/>
          <a:p>
            <a:r>
              <a:rPr lang="ru-RU" smtClean="0"/>
              <a:t>13.10.2016</a:t>
            </a:r>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36</a:t>
            </a:fld>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74638"/>
            <a:ext cx="7353300" cy="1785937"/>
          </a:xfrm>
        </p:spPr>
        <p:txBody>
          <a:bodyPr>
            <a:normAutofit/>
          </a:bodyPr>
          <a:lstStyle/>
          <a:p>
            <a:pPr>
              <a:defRPr/>
            </a:pPr>
            <a:r>
              <a:rPr lang="ru-RU" sz="3200" b="1" dirty="0" smtClean="0">
                <a:solidFill>
                  <a:schemeClr val="tx1"/>
                </a:solidFill>
                <a:latin typeface="+mn-lt"/>
                <a:cs typeface="Times New Roman" pitchFamily="18" charset="0"/>
              </a:rPr>
              <a:t>Индивидуальная образовательная</a:t>
            </a:r>
            <a:br>
              <a:rPr lang="ru-RU" sz="3200" b="1" dirty="0" smtClean="0">
                <a:solidFill>
                  <a:schemeClr val="tx1"/>
                </a:solidFill>
                <a:latin typeface="+mn-lt"/>
                <a:cs typeface="Times New Roman" pitchFamily="18" charset="0"/>
              </a:rPr>
            </a:br>
            <a:r>
              <a:rPr lang="ru-RU" sz="3200" b="1" dirty="0" smtClean="0">
                <a:solidFill>
                  <a:schemeClr val="tx1"/>
                </a:solidFill>
                <a:latin typeface="+mn-lt"/>
                <a:cs typeface="Times New Roman" pitchFamily="18" charset="0"/>
              </a:rPr>
              <a:t>программа   (ИОП) -</a:t>
            </a:r>
            <a:endParaRPr lang="ru-RU" sz="3200" b="1" dirty="0">
              <a:solidFill>
                <a:schemeClr val="tx1"/>
              </a:solidFill>
              <a:latin typeface="+mn-lt"/>
            </a:endParaRPr>
          </a:p>
        </p:txBody>
      </p:sp>
      <p:sp>
        <p:nvSpPr>
          <p:cNvPr id="3" name="Содержимое 2"/>
          <p:cNvSpPr>
            <a:spLocks noGrp="1"/>
          </p:cNvSpPr>
          <p:nvPr>
            <p:ph idx="1"/>
          </p:nvPr>
        </p:nvSpPr>
        <p:spPr>
          <a:xfrm>
            <a:off x="467544" y="1916113"/>
            <a:ext cx="8424936" cy="4176712"/>
          </a:xfrm>
        </p:spPr>
        <p:txBody>
          <a:bodyPr>
            <a:normAutofit fontScale="55000" lnSpcReduction="20000"/>
          </a:bodyPr>
          <a:lstStyle/>
          <a:p>
            <a:pPr>
              <a:buFont typeface="Wingdings" pitchFamily="2" charset="2"/>
              <a:buNone/>
              <a:defRPr/>
            </a:pPr>
            <a:r>
              <a:rPr lang="ru-RU" i="1" dirty="0" smtClean="0">
                <a:solidFill>
                  <a:schemeClr val="accent1">
                    <a:lumMod val="75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ru-RU" sz="3600" dirty="0" smtClean="0">
                <a:effectLst>
                  <a:outerShdw blurRad="38100" dist="38100" dir="2700000" algn="tl">
                    <a:srgbClr val="000000">
                      <a:alpha val="43137"/>
                    </a:srgbClr>
                  </a:outerShdw>
                </a:effectLst>
                <a:cs typeface="Times New Roman" pitchFamily="18" charset="0"/>
              </a:rPr>
              <a:t>является продуктом   деятельности    школьного  психолого  -   медико-педагогического  консилиума (</a:t>
            </a:r>
            <a:r>
              <a:rPr lang="ru-RU" sz="3600" dirty="0" err="1" smtClean="0">
                <a:effectLst>
                  <a:outerShdw blurRad="38100" dist="38100" dir="2700000" algn="tl">
                    <a:srgbClr val="000000">
                      <a:alpha val="43137"/>
                    </a:srgbClr>
                  </a:outerShdw>
                </a:effectLst>
                <a:cs typeface="Times New Roman" pitchFamily="18" charset="0"/>
              </a:rPr>
              <a:t>ПМПк</a:t>
            </a:r>
            <a:r>
              <a:rPr lang="ru-RU" sz="3600" dirty="0" smtClean="0">
                <a:effectLst>
                  <a:outerShdw blurRad="38100" dist="38100" dir="2700000" algn="tl">
                    <a:srgbClr val="000000">
                      <a:alpha val="43137"/>
                    </a:srgbClr>
                  </a:outerShdw>
                </a:effectLst>
                <a:cs typeface="Times New Roman" pitchFamily="18" charset="0"/>
              </a:rPr>
              <a:t>).</a:t>
            </a:r>
          </a:p>
          <a:p>
            <a:pPr>
              <a:buFont typeface="Wingdings" pitchFamily="2" charset="2"/>
              <a:buNone/>
              <a:defRPr/>
            </a:pPr>
            <a:r>
              <a:rPr lang="ru-RU" sz="3600" dirty="0" smtClean="0"/>
              <a:t>Основная цель ИОП — построение образовательного процесса для ребёнка с ОВЗ в соответствии с его реальными возможностями, исходя из особенностей его развития и образовательных потребностей.</a:t>
            </a:r>
            <a:endParaRPr lang="ru-RU" sz="3600" dirty="0" smtClean="0">
              <a:effectLst>
                <a:outerShdw blurRad="38100" dist="38100" dir="2700000" algn="tl">
                  <a:srgbClr val="000000">
                    <a:alpha val="43137"/>
                  </a:srgbClr>
                </a:outerShdw>
              </a:effectLst>
              <a:cs typeface="Times New Roman" pitchFamily="18" charset="0"/>
            </a:endParaRPr>
          </a:p>
          <a:p>
            <a:pPr>
              <a:buFontTx/>
              <a:buNone/>
              <a:defRPr/>
            </a:pPr>
            <a:endParaRPr lang="ru-RU" sz="3600" dirty="0" smtClean="0">
              <a:effectLst>
                <a:outerShdw blurRad="38100" dist="38100" dir="2700000" algn="tl">
                  <a:srgbClr val="000000">
                    <a:alpha val="43137"/>
                  </a:srgbClr>
                </a:outerShdw>
              </a:effectLst>
              <a:cs typeface="Times New Roman" pitchFamily="18" charset="0"/>
            </a:endParaRPr>
          </a:p>
          <a:p>
            <a:pPr>
              <a:buFontTx/>
              <a:buNone/>
              <a:defRPr/>
            </a:pPr>
            <a:r>
              <a:rPr lang="ru-RU" sz="3600" dirty="0" smtClean="0">
                <a:effectLst>
                  <a:outerShdw blurRad="38100" dist="38100" dir="2700000" algn="tl">
                    <a:srgbClr val="000000">
                      <a:alpha val="43137"/>
                    </a:srgbClr>
                  </a:outerShdw>
                </a:effectLst>
                <a:cs typeface="Times New Roman" pitchFamily="18" charset="0"/>
              </a:rPr>
              <a:t> ЭТО документ,  описывающий     специальные образовательные условия для максимальной   реализации особых      образовательных потребностей ребёнка с ОВЗ  в процессе обучения и воспитания на  определённой    ступени образования</a:t>
            </a:r>
            <a:endParaRPr lang="ru-RU" sz="3600" dirty="0" smtClean="0"/>
          </a:p>
          <a:p>
            <a:pPr>
              <a:buFont typeface="Wingdings" pitchFamily="2" charset="2"/>
              <a:buNone/>
              <a:defRPr/>
            </a:pPr>
            <a:endParaRPr lang="ru-RU" sz="2800" b="1" dirty="0" smtClean="0">
              <a:effectLst>
                <a:outerShdw blurRad="38100" dist="38100" dir="2700000" algn="tl">
                  <a:srgbClr val="000000">
                    <a:alpha val="43137"/>
                  </a:srgbClr>
                </a:outerShdw>
              </a:effectLst>
              <a:latin typeface="Times New Roman" pitchFamily="18" charset="0"/>
              <a:cs typeface="Times New Roman" pitchFamily="18" charset="0"/>
            </a:endParaRPr>
          </a:p>
          <a:p>
            <a:pPr>
              <a:buFont typeface="Wingdings" pitchFamily="2" charset="2"/>
              <a:buNone/>
              <a:defRPr/>
            </a:pPr>
            <a:r>
              <a:rPr lang="ru-RU" sz="2800" dirty="0" smtClean="0">
                <a:effectLst>
                  <a:outerShdw blurRad="38100" dist="38100" dir="2700000" algn="tl">
                    <a:srgbClr val="000000">
                      <a:alpha val="43137"/>
                    </a:srgbClr>
                  </a:outerShdw>
                </a:effectLst>
                <a:latin typeface="Times New Roman" pitchFamily="18" charset="0"/>
                <a:cs typeface="Times New Roman" pitchFamily="18" charset="0"/>
              </a:rPr>
              <a:t>    </a:t>
            </a:r>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4</a:t>
            </a:fld>
            <a:endParaRPr lang="ru-RU"/>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76672"/>
            <a:ext cx="7273304" cy="785812"/>
          </a:xfrm>
        </p:spPr>
        <p:txBody>
          <a:bodyPr>
            <a:noAutofit/>
          </a:bodyPr>
          <a:lstStyle/>
          <a:p>
            <a:pPr>
              <a:defRPr/>
            </a:pPr>
            <a:r>
              <a:rPr lang="ru-RU" sz="3200" dirty="0" smtClean="0">
                <a:latin typeface="Times New Roman" pitchFamily="18" charset="0"/>
                <a:cs typeface="Times New Roman" pitchFamily="18" charset="0"/>
              </a:rPr>
              <a:t/>
            </a:r>
            <a:br>
              <a:rPr lang="ru-RU" sz="3200" dirty="0" smtClean="0">
                <a:latin typeface="Times New Roman" pitchFamily="18" charset="0"/>
                <a:cs typeface="Times New Roman" pitchFamily="18" charset="0"/>
              </a:rPr>
            </a:br>
            <a:r>
              <a:rPr lang="ru-RU" sz="2800" b="1" i="1" dirty="0" smtClean="0">
                <a:solidFill>
                  <a:schemeClr val="tx1"/>
                </a:solidFill>
                <a:latin typeface="Times New Roman" pitchFamily="18" charset="0"/>
                <a:cs typeface="Times New Roman" pitchFamily="18" charset="0"/>
              </a:rPr>
              <a:t>Организационно-педагогические условия проектирования и реализации А(И)ОП</a:t>
            </a:r>
            <a:r>
              <a:rPr lang="ru-RU" sz="2800" i="1" dirty="0" smtClean="0">
                <a:solidFill>
                  <a:schemeClr val="accent1">
                    <a:lumMod val="75000"/>
                  </a:schemeClr>
                </a:solidFill>
                <a:latin typeface="Times New Roman" pitchFamily="18" charset="0"/>
                <a:cs typeface="Times New Roman" pitchFamily="18" charset="0"/>
              </a:rPr>
              <a:t/>
            </a:r>
            <a:br>
              <a:rPr lang="ru-RU" sz="2800" i="1" dirty="0" smtClean="0">
                <a:solidFill>
                  <a:schemeClr val="accent1">
                    <a:lumMod val="75000"/>
                  </a:schemeClr>
                </a:solidFill>
                <a:latin typeface="Times New Roman" pitchFamily="18" charset="0"/>
                <a:cs typeface="Times New Roman" pitchFamily="18" charset="0"/>
              </a:rPr>
            </a:br>
            <a:r>
              <a:rPr lang="ru-RU" sz="2800" i="1" dirty="0" smtClean="0">
                <a:solidFill>
                  <a:schemeClr val="accent1">
                    <a:lumMod val="75000"/>
                  </a:schemeClr>
                </a:solidFill>
                <a:latin typeface="Times New Roman" pitchFamily="18" charset="0"/>
                <a:cs typeface="Times New Roman" pitchFamily="18" charset="0"/>
              </a:rPr>
              <a:t/>
            </a:r>
            <a:br>
              <a:rPr lang="ru-RU" sz="2800" i="1" dirty="0" smtClean="0">
                <a:solidFill>
                  <a:schemeClr val="accent1">
                    <a:lumMod val="75000"/>
                  </a:schemeClr>
                </a:solidFill>
                <a:latin typeface="Times New Roman" pitchFamily="18" charset="0"/>
                <a:cs typeface="Times New Roman" pitchFamily="18" charset="0"/>
              </a:rPr>
            </a:br>
            <a:endParaRPr lang="ru-RU" sz="2800" i="1" dirty="0">
              <a:solidFill>
                <a:schemeClr val="accent1">
                  <a:lumMod val="75000"/>
                </a:schemeClr>
              </a:solidFill>
              <a:latin typeface="Times New Roman" pitchFamily="18" charset="0"/>
              <a:cs typeface="Times New Roman" pitchFamily="18" charset="0"/>
            </a:endParaRPr>
          </a:p>
        </p:txBody>
      </p:sp>
      <p:sp>
        <p:nvSpPr>
          <p:cNvPr id="3" name="Содержимое 2"/>
          <p:cNvSpPr>
            <a:spLocks noGrp="1"/>
          </p:cNvSpPr>
          <p:nvPr>
            <p:ph idx="1"/>
          </p:nvPr>
        </p:nvSpPr>
        <p:spPr>
          <a:xfrm>
            <a:off x="323528" y="1268760"/>
            <a:ext cx="8640960" cy="3816424"/>
          </a:xfrm>
        </p:spPr>
        <p:txBody>
          <a:bodyPr>
            <a:normAutofit fontScale="92500" lnSpcReduction="10000"/>
          </a:bodyPr>
          <a:lstStyle/>
          <a:p>
            <a:pPr>
              <a:defRPr/>
            </a:pPr>
            <a:r>
              <a:rPr lang="ru-RU" dirty="0" smtClean="0">
                <a:effectLst>
                  <a:outerShdw blurRad="38100" dist="38100" dir="2700000" algn="tl">
                    <a:srgbClr val="000000">
                      <a:alpha val="43137"/>
                    </a:srgbClr>
                  </a:outerShdw>
                </a:effectLst>
              </a:rPr>
              <a:t> </a:t>
            </a:r>
            <a:r>
              <a:rPr lang="ru-RU" sz="2400" dirty="0" smtClean="0">
                <a:cs typeface="Times New Roman" pitchFamily="18" charset="0"/>
              </a:rPr>
              <a:t>Наличие в образовательной организации  службы сопровождения, в рамках которой проводится комплексная оценка специалистами необходимости и целесообразности разработки для ребенка с ОВЗ АОП. В качестве оптимальной структуры сопровождения обучающихся в образовательной организации выступает ПМПк (психолого-медико-педагогический консилиум);</a:t>
            </a:r>
          </a:p>
          <a:p>
            <a:pPr>
              <a:defRPr/>
            </a:pPr>
            <a:r>
              <a:rPr lang="ru-RU" sz="2400" dirty="0" smtClean="0">
                <a:cs typeface="Times New Roman" pitchFamily="18" charset="0"/>
              </a:rPr>
              <a:t>  согласие родителей (законных представителей) на обучение ребенка по Адаптированной образовательной программе; </a:t>
            </a:r>
          </a:p>
          <a:p>
            <a:pPr>
              <a:defRPr/>
            </a:pPr>
            <a:r>
              <a:rPr lang="ru-RU" sz="2400" dirty="0" smtClean="0">
                <a:cs typeface="Times New Roman" pitchFamily="18" charset="0"/>
              </a:rPr>
              <a:t>наличие подготовленных педагогических кадров </a:t>
            </a:r>
          </a:p>
          <a:p>
            <a:pPr>
              <a:defRPr/>
            </a:pPr>
            <a:endParaRPr lang="ru-RU" dirty="0"/>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5</a:t>
            </a:fld>
            <a:endParaRPr lang="ru-RU"/>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357188"/>
            <a:ext cx="7467600" cy="571500"/>
          </a:xfrm>
        </p:spPr>
        <p:txBody>
          <a:bodyPr>
            <a:noAutofit/>
          </a:bodyPr>
          <a:lstStyle/>
          <a:p>
            <a:pPr>
              <a:defRPr/>
            </a:pPr>
            <a:r>
              <a:rPr lang="ru-RU" sz="3200" dirty="0" smtClean="0">
                <a:solidFill>
                  <a:schemeClr val="tx1"/>
                </a:solidFill>
                <a:latin typeface="Times New Roman" pitchFamily="18" charset="0"/>
                <a:cs typeface="Times New Roman" pitchFamily="18" charset="0"/>
              </a:rPr>
              <a:t>Особенности работы над АОП </a:t>
            </a:r>
            <a:endParaRPr lang="ru-RU" sz="3200" dirty="0">
              <a:solidFill>
                <a:schemeClr val="tx1"/>
              </a:solidFill>
              <a:latin typeface="Times New Roman" pitchFamily="18" charset="0"/>
              <a:cs typeface="Times New Roman" pitchFamily="18" charset="0"/>
            </a:endParaRPr>
          </a:p>
        </p:txBody>
      </p:sp>
      <p:sp>
        <p:nvSpPr>
          <p:cNvPr id="3" name="Содержимое 2"/>
          <p:cNvSpPr>
            <a:spLocks noGrp="1"/>
          </p:cNvSpPr>
          <p:nvPr>
            <p:ph idx="1"/>
          </p:nvPr>
        </p:nvSpPr>
        <p:spPr>
          <a:xfrm>
            <a:off x="323528" y="1196975"/>
            <a:ext cx="8496944" cy="3744193"/>
          </a:xfrm>
        </p:spPr>
        <p:txBody>
          <a:bodyPr>
            <a:normAutofit fontScale="62500" lnSpcReduction="20000"/>
          </a:bodyPr>
          <a:lstStyle/>
          <a:p>
            <a:pPr>
              <a:defRPr/>
            </a:pPr>
            <a:r>
              <a:rPr lang="ru-RU" sz="3100" dirty="0" smtClean="0">
                <a:latin typeface="Times New Roman" pitchFamily="18" charset="0"/>
                <a:cs typeface="Times New Roman" pitchFamily="18" charset="0"/>
              </a:rPr>
              <a:t>Разрабатывается  в рамках деятельности ПМПк коллегиально. Учитель, родители — полноправные участники работы над АОП; </a:t>
            </a:r>
          </a:p>
          <a:p>
            <a:pPr>
              <a:defRPr/>
            </a:pPr>
            <a:r>
              <a:rPr lang="ru-RU" sz="3100" dirty="0" smtClean="0">
                <a:latin typeface="Times New Roman" pitchFamily="18" charset="0"/>
                <a:cs typeface="Times New Roman" pitchFamily="18" charset="0"/>
              </a:rPr>
              <a:t> разрабатывается на определенный ограниченный во времени период; </a:t>
            </a:r>
          </a:p>
          <a:p>
            <a:pPr>
              <a:defRPr/>
            </a:pPr>
            <a:r>
              <a:rPr lang="ru-RU" sz="3100" dirty="0" smtClean="0">
                <a:latin typeface="Times New Roman" pitchFamily="18" charset="0"/>
                <a:cs typeface="Times New Roman" pitchFamily="18" charset="0"/>
              </a:rPr>
              <a:t>по окончании периода производится оценка достижений ребенка — динамики его развития, освоения образовательной программы. Анализ динамики и эффективности работы учителя и специалистов ПМПк.  Формулировки цели и задач, критериев достижений ребенка с ОВЗ  носят максимально конкретный характер; </a:t>
            </a:r>
          </a:p>
          <a:p>
            <a:pPr>
              <a:defRPr/>
            </a:pPr>
            <a:r>
              <a:rPr lang="ru-RU" sz="3100" dirty="0" smtClean="0">
                <a:latin typeface="Times New Roman" pitchFamily="18" charset="0"/>
                <a:cs typeface="Times New Roman" pitchFamily="18" charset="0"/>
              </a:rPr>
              <a:t>закреплены ответственность и регламент деятельности всех участников совместной работы;</a:t>
            </a:r>
          </a:p>
          <a:p>
            <a:pPr>
              <a:defRPr/>
            </a:pPr>
            <a:r>
              <a:rPr lang="ru-RU" sz="3100" dirty="0" smtClean="0">
                <a:latin typeface="Times New Roman" pitchFamily="18" charset="0"/>
                <a:cs typeface="Times New Roman" pitchFamily="18" charset="0"/>
              </a:rPr>
              <a:t>АОП  в рамках образовательной организации для ребенка с ОВЗ разрабатывается в несколько этапов.  </a:t>
            </a:r>
            <a:endParaRPr lang="ru-RU" dirty="0">
              <a:latin typeface="Times New Roman" pitchFamily="18" charset="0"/>
              <a:cs typeface="Times New Roman" pitchFamily="18" charset="0"/>
            </a:endParaRPr>
          </a:p>
        </p:txBody>
      </p:sp>
      <p:sp>
        <p:nvSpPr>
          <p:cNvPr id="4" name="Дата 3"/>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6</a:t>
            </a:fld>
            <a:endParaRPr lang="ru-RU"/>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76672"/>
            <a:ext cx="7992888" cy="3970318"/>
          </a:xfrm>
          <a:prstGeom prst="rect">
            <a:avLst/>
          </a:prstGeom>
        </p:spPr>
        <p:txBody>
          <a:bodyPr wrap="square">
            <a:spAutoFit/>
          </a:bodyPr>
          <a:lstStyle/>
          <a:p>
            <a:pPr algn="ctr"/>
            <a:r>
              <a:rPr lang="ru-RU" sz="2400" dirty="0" smtClean="0">
                <a:latin typeface="Times New Roman" pitchFamily="18" charset="0"/>
                <a:cs typeface="Times New Roman" pitchFamily="18" charset="0"/>
              </a:rPr>
              <a:t>Индивидуальная образовательная программа разрабатывается для:</a:t>
            </a:r>
          </a:p>
          <a:p>
            <a:endParaRPr lang="ru-RU" sz="2400" dirty="0" smtClean="0">
              <a:latin typeface="Times New Roman" pitchFamily="18" charset="0"/>
              <a:cs typeface="Times New Roman" pitchFamily="18" charset="0"/>
            </a:endParaRPr>
          </a:p>
          <a:p>
            <a:pPr marL="342900" indent="-342900">
              <a:buAutoNum type="arabicParenR"/>
            </a:pPr>
            <a:r>
              <a:rPr lang="ru-RU" dirty="0" smtClean="0">
                <a:latin typeface="Times New Roman" pitchFamily="18" charset="0"/>
                <a:cs typeface="Times New Roman" pitchFamily="18" charset="0"/>
              </a:rPr>
              <a:t>Дети с ОВЗ, получающие образование в форме индивидуального обучения на дому, в том числе дети-инвалиды;</a:t>
            </a:r>
          </a:p>
          <a:p>
            <a:pPr marL="342900" indent="-342900">
              <a:buAutoNum type="arabicParenR"/>
            </a:pPr>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2) Дети с ОВЗ, получающие образование в форме дистанционного обучения, в том числе дети-инвалиды;</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3) Дети с ОВЗ, выбравшие профессиональный профиль обучения;</a:t>
            </a:r>
          </a:p>
          <a:p>
            <a:endParaRPr lang="ru-RU" dirty="0" smtClean="0">
              <a:latin typeface="Times New Roman" pitchFamily="18" charset="0"/>
              <a:cs typeface="Times New Roman" pitchFamily="18" charset="0"/>
            </a:endParaRPr>
          </a:p>
          <a:p>
            <a:r>
              <a:rPr lang="ru-RU" dirty="0" smtClean="0">
                <a:latin typeface="Times New Roman" pitchFamily="18" charset="0"/>
                <a:cs typeface="Times New Roman" pitchFamily="18" charset="0"/>
              </a:rPr>
              <a:t>4) Дети с ОВЗ, обучающиеся в форме очного обучения в рамках реализации инклюзивной практики.</a:t>
            </a:r>
            <a:endParaRPr lang="ru-RU"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r>
              <a:rPr lang="ru-RU" smtClean="0"/>
              <a:t>13.10.2016</a:t>
            </a:r>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7</a:t>
            </a:fld>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5536" y="476672"/>
            <a:ext cx="8568952" cy="4401205"/>
          </a:xfrm>
          <a:prstGeom prst="rect">
            <a:avLst/>
          </a:prstGeom>
          <a:noFill/>
        </p:spPr>
        <p:txBody>
          <a:bodyPr wrap="square" rtlCol="0">
            <a:spAutoFit/>
          </a:bodyPr>
          <a:lstStyle/>
          <a:p>
            <a:pPr algn="ctr"/>
            <a:r>
              <a:rPr lang="ru-RU" sz="2000" b="1" i="1" dirty="0" smtClean="0">
                <a:latin typeface="Times New Roman" pitchFamily="18" charset="0"/>
                <a:cs typeface="Times New Roman" pitchFamily="18" charset="0"/>
              </a:rPr>
              <a:t>Структура Адаптированной (индивидуальной) образовательной программы </a:t>
            </a:r>
            <a:r>
              <a:rPr lang="ru-RU" sz="1600" i="1" dirty="0" smtClean="0">
                <a:latin typeface="Times New Roman" pitchFamily="18" charset="0"/>
                <a:cs typeface="Times New Roman" pitchFamily="18" charset="0"/>
              </a:rPr>
              <a:t>ребенка с ОВЗ может включать несколько модулей (в зависимости от образовательных потребностей и психофизических особенностей ребенка с ОВЗ):</a:t>
            </a:r>
          </a:p>
          <a:p>
            <a:pPr algn="ctr"/>
            <a:endParaRPr lang="ru-RU" sz="1600" i="1" dirty="0" smtClean="0">
              <a:latin typeface="Times New Roman" pitchFamily="18" charset="0"/>
              <a:cs typeface="Times New Roman" pitchFamily="18" charset="0"/>
            </a:endParaRPr>
          </a:p>
          <a:p>
            <a:r>
              <a:rPr lang="ru-RU" sz="16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  индивидуальный учебный план</a:t>
            </a:r>
            <a:r>
              <a:rPr lang="ru-RU" sz="1600" dirty="0" smtClean="0">
                <a:latin typeface="Times New Roman" pitchFamily="18" charset="0"/>
                <a:cs typeface="Times New Roman" pitchFamily="18" charset="0"/>
              </a:rPr>
              <a:t>, определяющий объем и формы организации обучения, в том числе занятия коррекционно-педагогической и психологической направленности (индивидуальные, подгрупповые и групповые);</a:t>
            </a:r>
          </a:p>
          <a:p>
            <a:r>
              <a:rPr lang="ru-RU" sz="1600" dirty="0" smtClean="0">
                <a:latin typeface="Times New Roman" pitchFamily="18" charset="0"/>
                <a:cs typeface="Times New Roman" pitchFamily="18" charset="0"/>
              </a:rPr>
              <a:t> - </a:t>
            </a:r>
            <a:r>
              <a:rPr lang="ru-RU" sz="1600" b="1" dirty="0" smtClean="0">
                <a:latin typeface="Times New Roman" pitchFamily="18" charset="0"/>
                <a:cs typeface="Times New Roman" pitchFamily="18" charset="0"/>
              </a:rPr>
              <a:t>адаптированные программы учебных предметов</a:t>
            </a:r>
            <a:r>
              <a:rPr lang="ru-RU" sz="1600" dirty="0" smtClean="0">
                <a:latin typeface="Times New Roman" pitchFamily="18" charset="0"/>
                <a:cs typeface="Times New Roman" pitchFamily="18" charset="0"/>
              </a:rPr>
              <a:t>, изучаемых в рамках основной образовательной программы организации; </a:t>
            </a:r>
          </a:p>
          <a:p>
            <a:pPr>
              <a:buFontTx/>
              <a:buChar char="-"/>
            </a:pPr>
            <a:r>
              <a:rPr lang="ru-RU" sz="1600" b="1" dirty="0" smtClean="0">
                <a:latin typeface="Times New Roman" pitchFamily="18" charset="0"/>
                <a:cs typeface="Times New Roman" pitchFamily="18" charset="0"/>
              </a:rPr>
              <a:t>программы коррекционно-педагогической и психологической направленности </a:t>
            </a:r>
            <a:r>
              <a:rPr lang="ru-RU" sz="1600" dirty="0" smtClean="0">
                <a:latin typeface="Times New Roman" pitchFamily="18" charset="0"/>
                <a:cs typeface="Times New Roman" pitchFamily="18" charset="0"/>
              </a:rPr>
              <a:t>в соответствии со специфическими психофизическими особенностями и образовательными потребностями ребенка с ОВЗ (программа логопедической работы, программа работы педагога-психолога, программа работы учителя-дефектолога (</a:t>
            </a:r>
            <a:r>
              <a:rPr lang="ru-RU" sz="1600" dirty="0" err="1" smtClean="0">
                <a:latin typeface="Times New Roman" pitchFamily="18" charset="0"/>
                <a:cs typeface="Times New Roman" pitchFamily="18" charset="0"/>
              </a:rPr>
              <a:t>олигофренопедагога</a:t>
            </a:r>
            <a:r>
              <a:rPr lang="ru-RU" sz="1600" dirty="0" smtClean="0">
                <a:latin typeface="Times New Roman" pitchFamily="18" charset="0"/>
                <a:cs typeface="Times New Roman" pitchFamily="18" charset="0"/>
              </a:rPr>
              <a:t>, сурдопедагога, тифлопедагога),</a:t>
            </a:r>
          </a:p>
          <a:p>
            <a:pPr>
              <a:buFontTx/>
              <a:buChar char="-"/>
            </a:pPr>
            <a:r>
              <a:rPr lang="ru-RU" sz="1600" b="1" dirty="0" smtClean="0">
                <a:latin typeface="Times New Roman" pitchFamily="18" charset="0"/>
                <a:cs typeface="Times New Roman" pitchFamily="18" charset="0"/>
              </a:rPr>
              <a:t> программы дополнительного образования детей</a:t>
            </a:r>
            <a:r>
              <a:rPr lang="ru-RU" sz="1600" dirty="0" smtClean="0">
                <a:latin typeface="Times New Roman" pitchFamily="18" charset="0"/>
                <a:cs typeface="Times New Roman" pitchFamily="18" charset="0"/>
              </a:rPr>
              <a:t>, включающие элементы программ специфических учебных предметов, необходимые для компенсации нарушений – например, таких как: «Социально-бытовая ориентировка», «Фонетическая ритмика» и др.</a:t>
            </a:r>
            <a:endParaRPr lang="ru-RU" sz="16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8</a:t>
            </a:fld>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42364" y="332656"/>
            <a:ext cx="8506100" cy="3939540"/>
          </a:xfrm>
          <a:prstGeom prst="rect">
            <a:avLst/>
          </a:prstGeom>
        </p:spPr>
        <p:txBody>
          <a:bodyPr wrap="square">
            <a:spAutoFit/>
          </a:bodyPr>
          <a:lstStyle/>
          <a:p>
            <a:pPr algn="ctr"/>
            <a:r>
              <a:rPr lang="ru-RU" sz="2400" dirty="0" smtClean="0">
                <a:latin typeface="Times New Roman" pitchFamily="18" charset="0"/>
                <a:cs typeface="Times New Roman" pitchFamily="18" charset="0"/>
              </a:rPr>
              <a:t>Компонентный состав документа </a:t>
            </a:r>
          </a:p>
          <a:p>
            <a:pPr algn="ctr"/>
            <a:r>
              <a:rPr lang="ru-RU" sz="2400" dirty="0" smtClean="0">
                <a:latin typeface="Times New Roman" pitchFamily="18" charset="0"/>
                <a:cs typeface="Times New Roman" pitchFamily="18" charset="0"/>
              </a:rPr>
              <a:t>«Адаптированная (индивидуальная) образовательная программа для ребенка с ОВЗ». </a:t>
            </a:r>
          </a:p>
          <a:p>
            <a:endParaRPr lang="ru-RU" dirty="0" smtClean="0"/>
          </a:p>
          <a:p>
            <a:r>
              <a:rPr lang="ru-RU" sz="2000" dirty="0" smtClean="0">
                <a:latin typeface="Times New Roman" pitchFamily="18" charset="0"/>
                <a:cs typeface="Times New Roman" pitchFamily="18" charset="0"/>
              </a:rPr>
              <a:t>Обязательным компонентом Адаптированной образовательной программы являются:</a:t>
            </a:r>
          </a:p>
          <a:p>
            <a:pPr marL="180000" indent="216000">
              <a:buFont typeface="Symbol" pitchFamily="18" charset="2"/>
              <a:buChar char=""/>
            </a:pPr>
            <a:r>
              <a:rPr lang="ru-RU" sz="2000" dirty="0" smtClean="0">
                <a:latin typeface="Times New Roman" pitchFamily="18" charset="0"/>
                <a:cs typeface="Times New Roman" pitchFamily="18" charset="0"/>
              </a:rPr>
              <a:t> краткая психолого-педагогическая характеристика ребенка,</a:t>
            </a:r>
          </a:p>
          <a:p>
            <a:pPr marL="180000" indent="216000">
              <a:buFont typeface="Symbol" pitchFamily="18" charset="2"/>
              <a:buChar char=""/>
            </a:pPr>
            <a:r>
              <a:rPr lang="ru-RU" sz="2000" dirty="0" smtClean="0">
                <a:latin typeface="Times New Roman" pitchFamily="18" charset="0"/>
                <a:cs typeface="Times New Roman" pitchFamily="18" charset="0"/>
              </a:rPr>
              <a:t> цель и задачи коррекционно-развивающей работы, </a:t>
            </a:r>
          </a:p>
          <a:p>
            <a:pPr marL="180000" indent="216000">
              <a:buFont typeface="Symbol" pitchFamily="18" charset="2"/>
              <a:buChar char=""/>
            </a:pPr>
            <a:r>
              <a:rPr lang="ru-RU" sz="2000" dirty="0" smtClean="0">
                <a:latin typeface="Times New Roman" pitchFamily="18" charset="0"/>
                <a:cs typeface="Times New Roman" pitchFamily="18" charset="0"/>
              </a:rPr>
              <a:t>содержание программы, </a:t>
            </a:r>
          </a:p>
          <a:p>
            <a:pPr marL="180000" indent="216000">
              <a:buFont typeface="Symbol" pitchFamily="18" charset="2"/>
              <a:buChar char=""/>
            </a:pPr>
            <a:r>
              <a:rPr lang="ru-RU" sz="2000" dirty="0" smtClean="0">
                <a:latin typeface="Times New Roman" pitchFamily="18" charset="0"/>
                <a:cs typeface="Times New Roman" pitchFamily="18" charset="0"/>
              </a:rPr>
              <a:t>требования к уровню подготовленности ребенка, которые позволяют оценить полноту реализации содержания А(И)ОП на уровне динамики тех или иных составляющих его психофизического развития.</a:t>
            </a:r>
            <a:endParaRPr lang="ru-RU" sz="2000" dirty="0">
              <a:latin typeface="Times New Roman" pitchFamily="18" charset="0"/>
              <a:cs typeface="Times New Roman" pitchFamily="18" charset="0"/>
            </a:endParaRPr>
          </a:p>
        </p:txBody>
      </p:sp>
      <p:sp>
        <p:nvSpPr>
          <p:cNvPr id="3" name="Дата 2"/>
          <p:cNvSpPr>
            <a:spLocks noGrp="1"/>
          </p:cNvSpPr>
          <p:nvPr>
            <p:ph type="dt" sz="half" idx="10"/>
          </p:nvPr>
        </p:nvSpPr>
        <p:spPr/>
        <p:txBody>
          <a:bodyPr/>
          <a:lstStyle/>
          <a:p>
            <a:r>
              <a:rPr lang="ru-RU" smtClean="0"/>
              <a:t>13.10.2016</a:t>
            </a:r>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9</a:t>
            </a:fld>
            <a:endParaRPr lang="ru-RU"/>
          </a:p>
        </p:txBody>
      </p:sp>
    </p:spTree>
  </p:cSld>
  <p:clrMapOvr>
    <a:masterClrMapping/>
  </p:clrMapOvr>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Шаблон для детских презентаций</Template>
  <TotalTime>807</TotalTime>
  <Words>2986</Words>
  <Application>Microsoft Office PowerPoint</Application>
  <PresentationFormat>Экран (4:3)</PresentationFormat>
  <Paragraphs>327</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Diseño predeterminado</vt:lpstr>
      <vt:lpstr>Реализация мероприятий психолого-педагогической реабилитации и абилитации в рамках исполнения ИПРА ребенка-инвалида.</vt:lpstr>
      <vt:lpstr>Алгоритм действий с детьми с ограниченными возможностями здоровья и детьми-инвалидами, посещающих дошкольное образовательное учреждение</vt:lpstr>
      <vt:lpstr>Содержание деятельности  ПМПК и ПМП(к)</vt:lpstr>
      <vt:lpstr>Индивидуальная образовательная программа   (ИОП) -</vt:lpstr>
      <vt:lpstr> Организационно-педагогические условия проектирования и реализации А(И)ОП  </vt:lpstr>
      <vt:lpstr>Особенности работы над АОП </vt:lpstr>
      <vt:lpstr>Презентация PowerPoint</vt:lpstr>
      <vt:lpstr>Презентация PowerPoint</vt:lpstr>
      <vt:lpstr>Презентация PowerPoint</vt:lpstr>
      <vt:lpstr>Структура адаптированной образовательной программы для обучающегося с ограниченными возможностями здоровья</vt:lpstr>
      <vt:lpstr>Презентация PowerPoint</vt:lpstr>
      <vt:lpstr>Выписка направляется для выполнения следующих мероприятий:</vt:lpstr>
      <vt:lpstr>Приказ Министерства труда и социальной защиты РФ от 15 октября 2015 г. № 723н  Приказ Министерства образования  и науки Р Т от 01.02.2016 №112/16  Данные об исполнении мероприятий, возложенных ИПРА     ребенка-инвалида на орган исполнительной власти субъекта РФ в сфере образования </vt:lpstr>
      <vt:lpstr>Рекомендации ПМПК содержат: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Специалисты психолого-педагогического сопровождения (педагог-психолог, учитель-логопед, учитель-дефектолог, социальный педагог, тьютор) – члены ПМПк</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Ирина</dc:creator>
  <cp:lastModifiedBy>Ирина</cp:lastModifiedBy>
  <cp:revision>82</cp:revision>
  <dcterms:created xsi:type="dcterms:W3CDTF">2016-10-11T07:25:42Z</dcterms:created>
  <dcterms:modified xsi:type="dcterms:W3CDTF">2018-04-13T12:27:39Z</dcterms:modified>
</cp:coreProperties>
</file>